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62" r:id="rId2"/>
    <p:sldId id="263" r:id="rId3"/>
    <p:sldId id="264" r:id="rId4"/>
    <p:sldId id="286" r:id="rId5"/>
    <p:sldId id="277" r:id="rId6"/>
    <p:sldId id="287" r:id="rId7"/>
    <p:sldId id="289" r:id="rId8"/>
    <p:sldId id="292" r:id="rId9"/>
    <p:sldId id="293" r:id="rId10"/>
    <p:sldId id="278" r:id="rId11"/>
    <p:sldId id="294" r:id="rId12"/>
    <p:sldId id="279" r:id="rId13"/>
    <p:sldId id="290" r:id="rId14"/>
    <p:sldId id="280" r:id="rId15"/>
    <p:sldId id="283" r:id="rId16"/>
    <p:sldId id="281" r:id="rId17"/>
    <p:sldId id="291" r:id="rId18"/>
    <p:sldId id="288" r:id="rId19"/>
    <p:sldId id="265" r:id="rId20"/>
    <p:sldId id="266" r:id="rId21"/>
    <p:sldId id="267" r:id="rId22"/>
    <p:sldId id="268" r:id="rId23"/>
    <p:sldId id="269" r:id="rId24"/>
    <p:sldId id="282" r:id="rId25"/>
    <p:sldId id="284" r:id="rId26"/>
    <p:sldId id="299" r:id="rId27"/>
    <p:sldId id="295" r:id="rId28"/>
    <p:sldId id="297" r:id="rId29"/>
    <p:sldId id="298" r:id="rId30"/>
    <p:sldId id="296" r:id="rId31"/>
    <p:sldId id="300" r:id="rId32"/>
    <p:sldId id="301" r:id="rId33"/>
    <p:sldId id="303" r:id="rId34"/>
    <p:sldId id="271" r:id="rId35"/>
    <p:sldId id="302" r:id="rId36"/>
    <p:sldId id="304" r:id="rId37"/>
    <p:sldId id="305" r:id="rId38"/>
    <p:sldId id="306" r:id="rId39"/>
    <p:sldId id="285" r:id="rId40"/>
    <p:sldId id="310" r:id="rId41"/>
    <p:sldId id="308" r:id="rId42"/>
    <p:sldId id="309" r:id="rId43"/>
    <p:sldId id="273" r:id="rId44"/>
    <p:sldId id="311" r:id="rId45"/>
    <p:sldId id="312" r:id="rId46"/>
    <p:sldId id="325" r:id="rId47"/>
    <p:sldId id="313" r:id="rId48"/>
    <p:sldId id="270" r:id="rId49"/>
    <p:sldId id="272" r:id="rId50"/>
    <p:sldId id="314" r:id="rId51"/>
    <p:sldId id="315" r:id="rId52"/>
    <p:sldId id="316" r:id="rId53"/>
    <p:sldId id="317" r:id="rId54"/>
    <p:sldId id="318" r:id="rId55"/>
    <p:sldId id="319" r:id="rId56"/>
    <p:sldId id="320" r:id="rId57"/>
    <p:sldId id="321" r:id="rId58"/>
    <p:sldId id="322" r:id="rId59"/>
    <p:sldId id="323" r:id="rId60"/>
    <p:sldId id="324" r:id="rId61"/>
    <p:sldId id="258" r:id="rId62"/>
    <p:sldId id="261" r:id="rId63"/>
    <p:sldId id="259" r:id="rId64"/>
    <p:sldId id="260" r:id="rId65"/>
    <p:sldId id="307" r:id="rId66"/>
    <p:sldId id="326" r:id="rId67"/>
    <p:sldId id="331" r:id="rId68"/>
    <p:sldId id="338" r:id="rId69"/>
    <p:sldId id="361" r:id="rId70"/>
    <p:sldId id="362" r:id="rId71"/>
    <p:sldId id="363" r:id="rId72"/>
    <p:sldId id="364" r:id="rId73"/>
    <p:sldId id="330" r:id="rId74"/>
    <p:sldId id="332" r:id="rId75"/>
    <p:sldId id="333" r:id="rId76"/>
    <p:sldId id="334" r:id="rId77"/>
    <p:sldId id="335" r:id="rId78"/>
    <p:sldId id="336" r:id="rId79"/>
    <p:sldId id="340" r:id="rId80"/>
    <p:sldId id="341" r:id="rId81"/>
    <p:sldId id="337" r:id="rId82"/>
    <p:sldId id="327" r:id="rId83"/>
    <p:sldId id="328" r:id="rId84"/>
    <p:sldId id="342" r:id="rId85"/>
    <p:sldId id="343" r:id="rId86"/>
    <p:sldId id="344" r:id="rId87"/>
    <p:sldId id="345" r:id="rId88"/>
    <p:sldId id="346" r:id="rId89"/>
    <p:sldId id="347" r:id="rId90"/>
    <p:sldId id="352" r:id="rId91"/>
    <p:sldId id="353" r:id="rId92"/>
    <p:sldId id="348" r:id="rId93"/>
    <p:sldId id="329" r:id="rId94"/>
    <p:sldId id="349" r:id="rId95"/>
    <p:sldId id="350" r:id="rId96"/>
    <p:sldId id="351" r:id="rId97"/>
    <p:sldId id="354" r:id="rId98"/>
    <p:sldId id="355" r:id="rId99"/>
    <p:sldId id="356" r:id="rId100"/>
    <p:sldId id="359" r:id="rId101"/>
    <p:sldId id="358" r:id="rId102"/>
    <p:sldId id="357" r:id="rId103"/>
    <p:sldId id="360"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9" autoAdjust="0"/>
    <p:restoredTop sz="66000" autoAdjust="0"/>
  </p:normalViewPr>
  <p:slideViewPr>
    <p:cSldViewPr snapToGrid="0">
      <p:cViewPr>
        <p:scale>
          <a:sx n="66" d="100"/>
          <a:sy n="66" d="100"/>
        </p:scale>
        <p:origin x="600"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9E808-4233-4E68-8AA3-EEF7D6B9106A}" type="datetimeFigureOut">
              <a:rPr lang="en-CA" smtClean="0"/>
              <a:t>2021-11-22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C9AB7-2A79-4279-A7FE-31036E525365}" type="slidenum">
              <a:rPr lang="en-CA" smtClean="0"/>
              <a:t>‹#›</a:t>
            </a:fld>
            <a:endParaRPr lang="en-CA"/>
          </a:p>
        </p:txBody>
      </p:sp>
    </p:spTree>
    <p:extLst>
      <p:ext uri="{BB962C8B-B14F-4D97-AF65-F5344CB8AC3E}">
        <p14:creationId xmlns:p14="http://schemas.microsoft.com/office/powerpoint/2010/main" val="626180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need fine grained mechanism of processing of data and deal with unstructured data </a:t>
            </a:r>
          </a:p>
          <a:p>
            <a:r>
              <a:rPr lang="en-CA" dirty="0"/>
              <a:t>More detail customized solution</a:t>
            </a:r>
          </a:p>
          <a:p>
            <a:r>
              <a:rPr lang="en-CA" dirty="0"/>
              <a:t>We saw previously with pig ,</a:t>
            </a:r>
            <a:r>
              <a:rPr lang="en-CA" dirty="0" err="1"/>
              <a:t>sqoop</a:t>
            </a:r>
            <a:r>
              <a:rPr lang="en-CA" dirty="0"/>
              <a:t> and Hive we can do structure and semi structure data .Spark can be used for unstructured data </a:t>
            </a:r>
          </a:p>
          <a:p>
            <a:r>
              <a:rPr lang="en-CA" b="1" dirty="0"/>
              <a:t>Spark as two component : framework which we can do anything and also provide execution engine</a:t>
            </a:r>
          </a:p>
          <a:p>
            <a:r>
              <a:rPr lang="en-CA" dirty="0"/>
              <a:t>Whatever you can do in Hadoop you can do it in spark even more</a:t>
            </a:r>
          </a:p>
          <a:p>
            <a:r>
              <a:rPr lang="en-CA" dirty="0"/>
              <a:t>Spark is like a super set of all of this</a:t>
            </a:r>
          </a:p>
          <a:p>
            <a:r>
              <a:rPr lang="en-CA" dirty="0"/>
              <a:t>Hadoop has lack of tools for streaming data or unstructured data (Flume is there but it has its own disadvantages)</a:t>
            </a:r>
          </a:p>
          <a:p>
            <a:endParaRPr lang="en-CA" dirty="0"/>
          </a:p>
          <a:p>
            <a:r>
              <a:rPr lang="en-CA" b="1" dirty="0"/>
              <a:t>So Spark can Ingest stream data and batch data Whatever Hadoop it will provide even more</a:t>
            </a:r>
          </a:p>
          <a:p>
            <a:r>
              <a:rPr lang="en-CA" dirty="0"/>
              <a:t>On top of that spark provides execution engine like map reduce </a:t>
            </a:r>
          </a:p>
          <a:p>
            <a:r>
              <a:rPr lang="en-CA" dirty="0"/>
              <a:t>Apache Tez IS GOOD FOR PIG ,HIVE But if you want to write your programs like spark program Tez WILL NOT THAT GOOD when it come to spark</a:t>
            </a:r>
          </a:p>
          <a:p>
            <a:r>
              <a:rPr lang="en-CA" dirty="0"/>
              <a:t>The moment you want fined grained control or you want your custom logic then spark execution engine comes which tries to load it to memory as much as possible </a:t>
            </a:r>
          </a:p>
          <a:p>
            <a:r>
              <a:rPr lang="en-CA" dirty="0"/>
              <a:t> </a:t>
            </a:r>
          </a:p>
          <a:p>
            <a:r>
              <a:rPr lang="en-CA" dirty="0"/>
              <a:t>.Tez is good for Hive and Pig</a:t>
            </a:r>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1</a:t>
            </a:fld>
            <a:endParaRPr lang="en-CA"/>
          </a:p>
        </p:txBody>
      </p:sp>
    </p:spTree>
    <p:extLst>
      <p:ext uri="{BB962C8B-B14F-4D97-AF65-F5344CB8AC3E}">
        <p14:creationId xmlns:p14="http://schemas.microsoft.com/office/powerpoint/2010/main" val="3529203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Even your file is compressed but its text file still can be loaded .</a:t>
            </a:r>
          </a:p>
          <a:p>
            <a:endParaRPr lang="en-CA" dirty="0"/>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11</a:t>
            </a:fld>
            <a:endParaRPr lang="en-CA"/>
          </a:p>
        </p:txBody>
      </p:sp>
    </p:spTree>
    <p:extLst>
      <p:ext uri="{BB962C8B-B14F-4D97-AF65-F5344CB8AC3E}">
        <p14:creationId xmlns:p14="http://schemas.microsoft.com/office/powerpoint/2010/main" val="58719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Sc.textfile</a:t>
            </a:r>
            <a:r>
              <a:rPr lang="en-CA" dirty="0"/>
              <a:t> will load the csv file and make each line in csv file a record in RDD.1</a:t>
            </a:r>
            <a:r>
              <a:rPr lang="en-CA" baseline="30000" dirty="0"/>
              <a:t>st</a:t>
            </a:r>
            <a:r>
              <a:rPr lang="en-CA" dirty="0"/>
              <a:t> line become 1</a:t>
            </a:r>
            <a:r>
              <a:rPr lang="en-CA" baseline="30000" dirty="0"/>
              <a:t>st</a:t>
            </a:r>
            <a:r>
              <a:rPr lang="en-CA" dirty="0"/>
              <a:t> record.2</a:t>
            </a:r>
            <a:r>
              <a:rPr lang="en-CA" baseline="30000" dirty="0"/>
              <a:t>nd</a:t>
            </a:r>
            <a:r>
              <a:rPr lang="en-CA" dirty="0"/>
              <a:t> line become 2</a:t>
            </a:r>
            <a:r>
              <a:rPr lang="en-CA" baseline="30000" dirty="0"/>
              <a:t>nd</a:t>
            </a:r>
            <a:r>
              <a:rPr lang="en-CA" dirty="0"/>
              <a:t> record ,…Any time you are doing an operation you are doing line by line operation.</a:t>
            </a:r>
          </a:p>
          <a:p>
            <a:r>
              <a:rPr lang="en-CA" dirty="0"/>
              <a:t>There might be a situation that you might need a file name as well. There might be a situation that I need a file name</a:t>
            </a:r>
          </a:p>
          <a:p>
            <a:r>
              <a:rPr lang="en-CA" dirty="0"/>
              <a:t>Whenever I use </a:t>
            </a:r>
            <a:r>
              <a:rPr lang="en-CA" dirty="0" err="1"/>
              <a:t>sc.textfile</a:t>
            </a:r>
            <a:r>
              <a:rPr lang="en-CA" dirty="0"/>
              <a:t> (“…”) read the file it will create one single RDD whether each line in that file become a record in </a:t>
            </a:r>
            <a:r>
              <a:rPr lang="en-CA" dirty="0" err="1"/>
              <a:t>rdd</a:t>
            </a:r>
            <a:r>
              <a:rPr lang="en-CA" dirty="0"/>
              <a:t>. It does not distinguish between file. What about if I want to provide a file name</a:t>
            </a:r>
          </a:p>
          <a:p>
            <a:r>
              <a:rPr lang="en-CA" dirty="0"/>
              <a:t>Spark use </a:t>
            </a:r>
            <a:r>
              <a:rPr lang="en-CA" dirty="0" err="1"/>
              <a:t>wholetextfile</a:t>
            </a:r>
            <a:r>
              <a:rPr lang="en-CA" dirty="0"/>
              <a:t> </a:t>
            </a:r>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12</a:t>
            </a:fld>
            <a:endParaRPr lang="en-CA"/>
          </a:p>
        </p:txBody>
      </p:sp>
    </p:spTree>
    <p:extLst>
      <p:ext uri="{BB962C8B-B14F-4D97-AF65-F5344CB8AC3E}">
        <p14:creationId xmlns:p14="http://schemas.microsoft.com/office/powerpoint/2010/main" val="3736467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it shows the name of the first part and its contents then the second file name with path and their contents but it has only shown “…” </a:t>
            </a:r>
          </a:p>
          <a:p>
            <a:r>
              <a:rPr lang="en-CA" dirty="0"/>
              <a:t>There are two file in hdfs which matches SalesJan2009Part*</a:t>
            </a:r>
          </a:p>
          <a:p>
            <a:endParaRPr lang="en-CA" dirty="0"/>
          </a:p>
          <a:p>
            <a:r>
              <a:rPr lang="en-CA" dirty="0"/>
              <a:t>When we need the file name of the record its better to load as </a:t>
            </a:r>
            <a:r>
              <a:rPr lang="en-CA" dirty="0" err="1"/>
              <a:t>wholefile</a:t>
            </a:r>
            <a:r>
              <a:rPr lang="en-CA" dirty="0"/>
              <a:t>.</a:t>
            </a:r>
          </a:p>
          <a:p>
            <a:r>
              <a:rPr lang="en-CA" dirty="0"/>
              <a:t>As you can see it returns a tuple in which the first item is the location and file name and the second item is the contents of the file)</a:t>
            </a:r>
          </a:p>
          <a:p>
            <a:r>
              <a:rPr lang="en-CA" dirty="0"/>
              <a:t>The issue with that is if I am using large file then that might become an issue because it can not load it in the memory so it applies for </a:t>
            </a:r>
            <a:r>
              <a:rPr lang="en-CA" b="1" dirty="0"/>
              <a:t>small files </a:t>
            </a:r>
            <a:r>
              <a:rPr lang="en-CA" dirty="0"/>
              <a:t>and when we need the name of the file while we processing it.</a:t>
            </a:r>
          </a:p>
        </p:txBody>
      </p:sp>
      <p:sp>
        <p:nvSpPr>
          <p:cNvPr id="4" name="Slide Number Placeholder 3"/>
          <p:cNvSpPr>
            <a:spLocks noGrp="1"/>
          </p:cNvSpPr>
          <p:nvPr>
            <p:ph type="sldNum" sz="quarter" idx="5"/>
          </p:nvPr>
        </p:nvSpPr>
        <p:spPr/>
        <p:txBody>
          <a:bodyPr/>
          <a:lstStyle/>
          <a:p>
            <a:fld id="{E60C9AB7-2A79-4279-A7FE-31036E525365}" type="slidenum">
              <a:rPr lang="en-CA" smtClean="0"/>
              <a:t>13</a:t>
            </a:fld>
            <a:endParaRPr lang="en-CA"/>
          </a:p>
        </p:txBody>
      </p:sp>
    </p:spTree>
    <p:extLst>
      <p:ext uri="{BB962C8B-B14F-4D97-AF65-F5344CB8AC3E}">
        <p14:creationId xmlns:p14="http://schemas.microsoft.com/office/powerpoint/2010/main" val="305965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t>
            </a:r>
            <a:r>
              <a:rPr lang="en-CA" dirty="0" err="1"/>
              <a:t>Rdd</a:t>
            </a:r>
            <a:r>
              <a:rPr lang="en-CA" dirty="0"/>
              <a:t> we have  line which is a record.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err="1"/>
              <a:t>InThis</a:t>
            </a:r>
            <a:r>
              <a:rPr lang="en-CA" b="1" dirty="0"/>
              <a:t> called </a:t>
            </a:r>
            <a:r>
              <a:rPr lang="en-CA" b="1" dirty="0" err="1"/>
              <a:t>pairRdd</a:t>
            </a:r>
            <a:r>
              <a:rPr lang="en-CA" b="1" dirty="0"/>
              <a:t> BECAUSE IT RETURNS A Tuple. The first element of the tuple is a key and the second element is  value</a:t>
            </a:r>
          </a:p>
          <a:p>
            <a:r>
              <a:rPr lang="en-CA" b="0" dirty="0"/>
              <a:t> pair </a:t>
            </a:r>
            <a:r>
              <a:rPr lang="en-CA" b="0" dirty="0" err="1"/>
              <a:t>Rdd</a:t>
            </a:r>
            <a:r>
              <a:rPr lang="en-CA" b="0" dirty="0"/>
              <a:t> we have key and a value like </a:t>
            </a:r>
            <a:r>
              <a:rPr lang="en-CA" b="0" dirty="0" err="1"/>
              <a:t>wholetextvalue</a:t>
            </a:r>
            <a:r>
              <a:rPr lang="en-CA" b="0" dirty="0"/>
              <a:t> .the key is file name and the value is the entire content of the file </a:t>
            </a:r>
          </a:p>
        </p:txBody>
      </p:sp>
      <p:sp>
        <p:nvSpPr>
          <p:cNvPr id="4" name="Slide Number Placeholder 3"/>
          <p:cNvSpPr>
            <a:spLocks noGrp="1"/>
          </p:cNvSpPr>
          <p:nvPr>
            <p:ph type="sldNum" sz="quarter" idx="5"/>
          </p:nvPr>
        </p:nvSpPr>
        <p:spPr/>
        <p:txBody>
          <a:bodyPr/>
          <a:lstStyle/>
          <a:p>
            <a:fld id="{E60C9AB7-2A79-4279-A7FE-31036E525365}" type="slidenum">
              <a:rPr lang="en-CA" smtClean="0"/>
              <a:t>15</a:t>
            </a:fld>
            <a:endParaRPr lang="en-CA"/>
          </a:p>
        </p:txBody>
      </p:sp>
    </p:spTree>
    <p:extLst>
      <p:ext uri="{BB962C8B-B14F-4D97-AF65-F5344CB8AC3E}">
        <p14:creationId xmlns:p14="http://schemas.microsoft.com/office/powerpoint/2010/main" val="4188429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Coalesce : </a:t>
            </a:r>
            <a:r>
              <a:rPr lang="en-CA" dirty="0"/>
              <a:t>it remove redundant partition .</a:t>
            </a:r>
          </a:p>
          <a:p>
            <a:r>
              <a:rPr lang="en-CA" dirty="0"/>
              <a:t>That is the difference between Coalesce and repartition is in repartition you can increase the repartition but in Coalesce you can reduce the number of partition .</a:t>
            </a:r>
          </a:p>
          <a:p>
            <a:r>
              <a:rPr lang="en-CA" dirty="0"/>
              <a:t>In our case remove all redundant partition</a:t>
            </a:r>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16</a:t>
            </a:fld>
            <a:endParaRPr lang="en-CA"/>
          </a:p>
        </p:txBody>
      </p:sp>
    </p:spTree>
    <p:extLst>
      <p:ext uri="{BB962C8B-B14F-4D97-AF65-F5344CB8AC3E}">
        <p14:creationId xmlns:p14="http://schemas.microsoft.com/office/powerpoint/2010/main" val="36020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wholeTextFile</a:t>
            </a:r>
            <a:r>
              <a:rPr lang="en-CA" dirty="0"/>
              <a:t> will read whatever files are there under pedram directory</a:t>
            </a:r>
          </a:p>
          <a:p>
            <a:endParaRPr lang="en-CA" dirty="0"/>
          </a:p>
          <a:p>
            <a:r>
              <a:rPr lang="en-CA" dirty="0"/>
              <a:t>It will run a map operation in each element inside the </a:t>
            </a:r>
            <a:r>
              <a:rPr lang="en-CA" dirty="0" err="1"/>
              <a:t>wholeFileRdd</a:t>
            </a:r>
            <a:r>
              <a:rPr lang="en-CA" dirty="0"/>
              <a:t>. What is the contents of </a:t>
            </a:r>
            <a:r>
              <a:rPr lang="en-CA" dirty="0" err="1"/>
              <a:t>wholeFileRdd</a:t>
            </a:r>
            <a:r>
              <a:rPr lang="en-CA" dirty="0"/>
              <a:t> ?This contains some tuples.(String, String) </a:t>
            </a:r>
          </a:p>
          <a:p>
            <a:r>
              <a:rPr lang="en-CA" dirty="0"/>
              <a:t>The first tuple contains the location of the file and entire contents of the first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second tuple contains the location of the file and entire contents of the second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the second command ( </a:t>
            </a:r>
            <a:r>
              <a:rPr lang="en-CA" dirty="0" err="1"/>
              <a:t>val</a:t>
            </a:r>
            <a:r>
              <a:rPr lang="en-CA" dirty="0"/>
              <a:t> </a:t>
            </a:r>
            <a:r>
              <a:rPr lang="en-CA" dirty="0" err="1"/>
              <a:t>fileNameRdd</a:t>
            </a:r>
            <a:r>
              <a:rPr lang="en-CA" dirty="0"/>
              <a:t> ) I do a map operation (take the tuple and returns the first element which is the name of the file) on each element or tuple of </a:t>
            </a:r>
            <a:r>
              <a:rPr lang="en-CA" dirty="0" err="1"/>
              <a:t>wholeFilesRdd</a:t>
            </a:r>
            <a:r>
              <a:rPr lang="en-CA" dirty="0"/>
              <a:t> and return the first element of that tuple which is file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fileNameRdd.collect</a:t>
            </a:r>
            <a:r>
              <a:rPr lang="en-CA" dirty="0"/>
              <a:t> returns an Array so I use for loop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it will go for each element of that array and print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called </a:t>
            </a:r>
            <a:r>
              <a:rPr lang="en-CA" dirty="0" err="1"/>
              <a:t>pairRdd</a:t>
            </a:r>
            <a:r>
              <a:rPr lang="en-CA" dirty="0"/>
              <a:t> BECAUSE IT RETURNS A Tuple. The first element of the tuple is a key and the second element is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dirty="0" err="1"/>
              <a:t>val</a:t>
            </a:r>
            <a:r>
              <a:rPr lang="en-CA" dirty="0"/>
              <a:t> </a:t>
            </a:r>
            <a:r>
              <a:rPr lang="en-CA" dirty="0" err="1"/>
              <a:t>fileNameRdd</a:t>
            </a:r>
            <a:r>
              <a:rPr lang="en-CA" dirty="0"/>
              <a:t> = </a:t>
            </a:r>
            <a:r>
              <a:rPr lang="en-CA" dirty="0" err="1"/>
              <a:t>wholeFilesRdd.map</a:t>
            </a:r>
            <a:r>
              <a:rPr lang="en-CA" dirty="0"/>
              <a:t>(tuple =&gt; tuple._1)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fileNameRdd.collect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(element &lt;- </a:t>
            </a:r>
            <a:r>
              <a:rPr lang="en-CA" dirty="0" err="1"/>
              <a:t>fileNameRdd.collect</a:t>
            </a: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dirty="0" err="1"/>
              <a:t>println</a:t>
            </a:r>
            <a:r>
              <a:rPr lang="en-CA" dirty="0"/>
              <a:t>(element)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17</a:t>
            </a:fld>
            <a:endParaRPr lang="en-CA"/>
          </a:p>
        </p:txBody>
      </p:sp>
    </p:spTree>
    <p:extLst>
      <p:ext uri="{BB962C8B-B14F-4D97-AF65-F5344CB8AC3E}">
        <p14:creationId xmlns:p14="http://schemas.microsoft.com/office/powerpoint/2010/main" val="1600376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Arr</a:t>
            </a:r>
            <a:r>
              <a:rPr lang="en-CA" dirty="0"/>
              <a:t> is an </a:t>
            </a:r>
            <a:r>
              <a:rPr lang="en-CA" dirty="0" err="1"/>
              <a:t>Aarry</a:t>
            </a:r>
            <a:r>
              <a:rPr lang="en-CA" dirty="0"/>
              <a:t> and it parallelizes in </a:t>
            </a:r>
            <a:r>
              <a:rPr lang="en-CA" dirty="0" err="1"/>
              <a:t>Rdd</a:t>
            </a:r>
            <a:endParaRPr lang="en-CA" dirty="0"/>
          </a:p>
          <a:p>
            <a:endParaRPr lang="en-CA" dirty="0"/>
          </a:p>
          <a:p>
            <a:r>
              <a:rPr lang="en-CA" b="1" dirty="0" err="1"/>
              <a:t>Flatmap</a:t>
            </a:r>
            <a:r>
              <a:rPr lang="en-CA" b="1" dirty="0"/>
              <a:t> has now four entry</a:t>
            </a:r>
          </a:p>
          <a:p>
            <a:endParaRPr lang="en-CA" b="1" dirty="0"/>
          </a:p>
          <a:p>
            <a:r>
              <a:rPr lang="en-CA" b="1" dirty="0"/>
              <a:t>collect</a:t>
            </a:r>
            <a:r>
              <a:rPr lang="en-CA" dirty="0"/>
              <a:t> returns the elements of the dataset as an array back to the driver program. </a:t>
            </a:r>
            <a:r>
              <a:rPr lang="en-CA" b="1" dirty="0"/>
              <a:t>collect</a:t>
            </a:r>
            <a:r>
              <a:rPr lang="en-CA" dirty="0"/>
              <a:t> is often used in previously provided examples such as </a:t>
            </a:r>
            <a:r>
              <a:rPr lang="en-CA" b="1" dirty="0"/>
              <a:t>Spark</a:t>
            </a:r>
            <a:r>
              <a:rPr lang="en-CA" dirty="0"/>
              <a:t> Transformation Examples in order to show the values of the return. </a:t>
            </a:r>
            <a:endParaRPr lang="en-CA" b="1" dirty="0"/>
          </a:p>
          <a:p>
            <a:endParaRPr lang="en-CA" b="1" dirty="0"/>
          </a:p>
        </p:txBody>
      </p:sp>
      <p:sp>
        <p:nvSpPr>
          <p:cNvPr id="4" name="Slide Number Placeholder 3"/>
          <p:cNvSpPr>
            <a:spLocks noGrp="1"/>
          </p:cNvSpPr>
          <p:nvPr>
            <p:ph type="sldNum" sz="quarter" idx="5"/>
          </p:nvPr>
        </p:nvSpPr>
        <p:spPr/>
        <p:txBody>
          <a:bodyPr/>
          <a:lstStyle/>
          <a:p>
            <a:fld id="{E60C9AB7-2A79-4279-A7FE-31036E525365}" type="slidenum">
              <a:rPr lang="en-CA" smtClean="0"/>
              <a:t>18</a:t>
            </a:fld>
            <a:endParaRPr lang="en-CA"/>
          </a:p>
        </p:txBody>
      </p:sp>
    </p:spTree>
    <p:extLst>
      <p:ext uri="{BB962C8B-B14F-4D97-AF65-F5344CB8AC3E}">
        <p14:creationId xmlns:p14="http://schemas.microsoft.com/office/powerpoint/2010/main" val="3296633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19</a:t>
            </a:fld>
            <a:endParaRPr lang="en-CA"/>
          </a:p>
        </p:txBody>
      </p:sp>
    </p:spTree>
    <p:extLst>
      <p:ext uri="{BB962C8B-B14F-4D97-AF65-F5344CB8AC3E}">
        <p14:creationId xmlns:p14="http://schemas.microsoft.com/office/powerpoint/2010/main" val="1572540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third element from each string will be picked </a:t>
            </a:r>
            <a:r>
              <a:rPr lang="en-CA" dirty="0" err="1"/>
              <a:t>up.I</a:t>
            </a:r>
            <a:r>
              <a:rPr lang="en-CA" dirty="0"/>
              <a:t>  return as array .(remember its like apply) </a:t>
            </a:r>
          </a:p>
          <a:p>
            <a:r>
              <a:rPr lang="en-CA" dirty="0"/>
              <a:t>====================================================</a:t>
            </a:r>
          </a:p>
          <a:p>
            <a:r>
              <a:rPr lang="en-CA" dirty="0" err="1"/>
              <a:t>scala</a:t>
            </a:r>
            <a:r>
              <a:rPr lang="en-CA" dirty="0"/>
              <a:t>&gt; </a:t>
            </a:r>
            <a:r>
              <a:rPr lang="en-CA" dirty="0" err="1"/>
              <a:t>val</a:t>
            </a:r>
            <a:r>
              <a:rPr lang="en-CA" dirty="0"/>
              <a:t> </a:t>
            </a:r>
            <a:r>
              <a:rPr lang="en-CA" dirty="0" err="1"/>
              <a:t>flatRdd</a:t>
            </a:r>
            <a:r>
              <a:rPr lang="en-CA" dirty="0"/>
              <a:t> = </a:t>
            </a:r>
            <a:r>
              <a:rPr lang="en-CA" dirty="0" err="1"/>
              <a:t>rdd.flatMap</a:t>
            </a:r>
            <a:r>
              <a:rPr lang="en-CA" dirty="0"/>
              <a:t>(element =&gt; {</a:t>
            </a:r>
          </a:p>
          <a:p>
            <a:r>
              <a:rPr lang="en-CA" dirty="0"/>
              <a:t>     | </a:t>
            </a:r>
            <a:r>
              <a:rPr lang="en-CA" dirty="0" err="1"/>
              <a:t>val</a:t>
            </a:r>
            <a:r>
              <a:rPr lang="en-CA" dirty="0"/>
              <a:t> </a:t>
            </a:r>
            <a:r>
              <a:rPr lang="en-CA" dirty="0" err="1"/>
              <a:t>splitLine</a:t>
            </a:r>
            <a:r>
              <a:rPr lang="en-CA" dirty="0"/>
              <a:t> = </a:t>
            </a:r>
            <a:r>
              <a:rPr lang="en-CA" dirty="0" err="1"/>
              <a:t>element.split</a:t>
            </a:r>
            <a:r>
              <a:rPr lang="en-CA" dirty="0"/>
              <a:t>(" ")</a:t>
            </a:r>
          </a:p>
          <a:p>
            <a:r>
              <a:rPr lang="en-CA" dirty="0"/>
              <a:t>     | </a:t>
            </a:r>
            <a:r>
              <a:rPr lang="en-CA" dirty="0" err="1"/>
              <a:t>val</a:t>
            </a:r>
            <a:r>
              <a:rPr lang="en-CA" dirty="0"/>
              <a:t> </a:t>
            </a:r>
            <a:r>
              <a:rPr lang="en-CA" dirty="0" err="1"/>
              <a:t>thirdElement</a:t>
            </a:r>
            <a:r>
              <a:rPr lang="en-CA" dirty="0"/>
              <a:t> = </a:t>
            </a:r>
            <a:r>
              <a:rPr lang="en-CA" dirty="0" err="1"/>
              <a:t>splitLine</a:t>
            </a:r>
            <a:r>
              <a:rPr lang="en-CA" dirty="0"/>
              <a:t>(3)</a:t>
            </a:r>
          </a:p>
          <a:p>
            <a:r>
              <a:rPr lang="en-CA" dirty="0"/>
              <a:t>     | Array(</a:t>
            </a:r>
            <a:r>
              <a:rPr lang="en-CA" dirty="0" err="1"/>
              <a:t>thirdElement</a:t>
            </a:r>
            <a:r>
              <a:rPr lang="en-CA" dirty="0"/>
              <a:t>)</a:t>
            </a:r>
          </a:p>
          <a:p>
            <a:r>
              <a:rPr lang="en-CA" dirty="0"/>
              <a:t>     | })</a:t>
            </a:r>
          </a:p>
          <a:p>
            <a:r>
              <a:rPr lang="en-CA" dirty="0" err="1"/>
              <a:t>flatRdd</a:t>
            </a:r>
            <a:r>
              <a:rPr lang="en-CA" dirty="0"/>
              <a:t>: </a:t>
            </a:r>
            <a:r>
              <a:rPr lang="en-CA" dirty="0" err="1"/>
              <a:t>org.apache.spark.rdd.RDD</a:t>
            </a:r>
            <a:r>
              <a:rPr lang="en-CA" dirty="0"/>
              <a:t>[String] = </a:t>
            </a:r>
            <a:r>
              <a:rPr lang="en-CA" dirty="0" err="1"/>
              <a:t>MapPartitionsRDD</a:t>
            </a:r>
            <a:r>
              <a:rPr lang="en-CA" dirty="0"/>
              <a:t>[27] at </a:t>
            </a:r>
            <a:r>
              <a:rPr lang="en-CA" dirty="0" err="1"/>
              <a:t>flatMap</a:t>
            </a:r>
            <a:r>
              <a:rPr lang="en-CA" dirty="0"/>
              <a:t> at &lt;console&gt;:25</a:t>
            </a:r>
          </a:p>
          <a:p>
            <a:endParaRPr lang="en-CA" dirty="0"/>
          </a:p>
          <a:p>
            <a:r>
              <a:rPr lang="en-CA" dirty="0" err="1"/>
              <a:t>scala</a:t>
            </a:r>
            <a:r>
              <a:rPr lang="en-CA" dirty="0"/>
              <a:t>&gt; </a:t>
            </a:r>
            <a:r>
              <a:rPr lang="en-CA" dirty="0" err="1"/>
              <a:t>flatRdd.collect</a:t>
            </a:r>
            <a:endParaRPr lang="en-CA" dirty="0"/>
          </a:p>
          <a:p>
            <a:r>
              <a:rPr lang="en-CA" dirty="0"/>
              <a:t>res18: Array[String] = Array(first, second)</a:t>
            </a:r>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20</a:t>
            </a:fld>
            <a:endParaRPr lang="en-CA"/>
          </a:p>
        </p:txBody>
      </p:sp>
    </p:spTree>
    <p:extLst>
      <p:ext uri="{BB962C8B-B14F-4D97-AF65-F5344CB8AC3E}">
        <p14:creationId xmlns:p14="http://schemas.microsoft.com/office/powerpoint/2010/main" val="290598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Spark never has </a:t>
            </a:r>
          </a:p>
        </p:txBody>
      </p:sp>
      <p:sp>
        <p:nvSpPr>
          <p:cNvPr id="4" name="Slide Number Placeholder 3"/>
          <p:cNvSpPr>
            <a:spLocks noGrp="1"/>
          </p:cNvSpPr>
          <p:nvPr>
            <p:ph type="sldNum" sz="quarter" idx="5"/>
          </p:nvPr>
        </p:nvSpPr>
        <p:spPr/>
        <p:txBody>
          <a:bodyPr/>
          <a:lstStyle/>
          <a:p>
            <a:fld id="{E60C9AB7-2A79-4279-A7FE-31036E525365}" type="slidenum">
              <a:rPr lang="en-CA" smtClean="0"/>
              <a:t>24</a:t>
            </a:fld>
            <a:endParaRPr lang="en-CA"/>
          </a:p>
        </p:txBody>
      </p:sp>
    </p:spTree>
    <p:extLst>
      <p:ext uri="{BB962C8B-B14F-4D97-AF65-F5344CB8AC3E}">
        <p14:creationId xmlns:p14="http://schemas.microsoft.com/office/powerpoint/2010/main" val="991952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heart of spark frame work is called spark RDD</a:t>
            </a:r>
          </a:p>
          <a:p>
            <a:r>
              <a:rPr lang="en-CA" dirty="0"/>
              <a:t>Resilient DISTRIBUTED DATASET</a:t>
            </a:r>
          </a:p>
          <a:p>
            <a:r>
              <a:rPr lang="en-CA" dirty="0"/>
              <a:t>YOUR DATASET WILL BE DISTRIBUTED TO all nodes across the cluster and process in parallel</a:t>
            </a:r>
          </a:p>
          <a:p>
            <a:r>
              <a:rPr lang="en-CA" dirty="0"/>
              <a:t>Data is partitions for example 100 partition then distributed across node then will process</a:t>
            </a:r>
          </a:p>
          <a:p>
            <a:endParaRPr lang="en-CA" dirty="0"/>
          </a:p>
          <a:p>
            <a:r>
              <a:rPr lang="en-CA" dirty="0"/>
              <a:t>Partition –distribute –process</a:t>
            </a:r>
          </a:p>
          <a:p>
            <a:endParaRPr lang="en-CA" dirty="0"/>
          </a:p>
          <a:p>
            <a:r>
              <a:rPr lang="en-US" dirty="0">
                <a:latin typeface="Times New Roman" panose="02020603050405020304" pitchFamily="18" charset="0"/>
                <a:cs typeface="Times New Roman" panose="02020603050405020304" pitchFamily="18" charset="0"/>
              </a:rPr>
              <a:t>So </a:t>
            </a:r>
            <a:r>
              <a:rPr lang="en-US" dirty="0" err="1">
                <a:latin typeface="Times New Roman" panose="02020603050405020304" pitchFamily="18" charset="0"/>
                <a:cs typeface="Times New Roman" panose="02020603050405020304" pitchFamily="18" charset="0"/>
              </a:rPr>
              <a:t>rdd</a:t>
            </a:r>
            <a:r>
              <a:rPr lang="en-US" dirty="0">
                <a:latin typeface="Times New Roman" panose="02020603050405020304" pitchFamily="18" charset="0"/>
                <a:cs typeface="Times New Roman" panose="02020603050405020304" pitchFamily="18" charset="0"/>
              </a:rPr>
              <a:t> is Unit of processing in Spark</a:t>
            </a:r>
          </a:p>
          <a:p>
            <a:r>
              <a:rPr lang="en-US" dirty="0">
                <a:latin typeface="Times New Roman" panose="02020603050405020304" pitchFamily="18" charset="0"/>
                <a:cs typeface="Times New Roman" panose="02020603050405020304" pitchFamily="18" charset="0"/>
              </a:rPr>
              <a:t>It is resilience in nature </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60C9AB7-2A79-4279-A7FE-31036E525365}" type="slidenum">
              <a:rPr lang="en-CA" smtClean="0"/>
              <a:t>2</a:t>
            </a:fld>
            <a:endParaRPr lang="en-CA"/>
          </a:p>
        </p:txBody>
      </p:sp>
    </p:spTree>
    <p:extLst>
      <p:ext uri="{BB962C8B-B14F-4D97-AF65-F5344CB8AC3E}">
        <p14:creationId xmlns:p14="http://schemas.microsoft.com/office/powerpoint/2010/main" val="379432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 optional</a:t>
            </a:r>
          </a:p>
          <a:p>
            <a:r>
              <a:rPr lang="en-CA" dirty="0"/>
              <a:t>It is how it works in spark</a:t>
            </a:r>
          </a:p>
          <a:p>
            <a:endParaRPr lang="en-CA" dirty="0"/>
          </a:p>
          <a:p>
            <a:r>
              <a:rPr lang="en-CA" dirty="0"/>
              <a:t>Load is where you create your first RDD</a:t>
            </a:r>
          </a:p>
          <a:p>
            <a:r>
              <a:rPr lang="en-CA" b="1" dirty="0"/>
              <a:t>I want to get the total Number of sales generated through master card.</a:t>
            </a:r>
          </a:p>
          <a:p>
            <a:endParaRPr lang="en-CA" dirty="0"/>
          </a:p>
          <a:p>
            <a:r>
              <a:rPr lang="en-CA" dirty="0"/>
              <a:t>Each line in </a:t>
            </a:r>
            <a:r>
              <a:rPr lang="en-CA" dirty="0" err="1"/>
              <a:t>rdd</a:t>
            </a:r>
            <a:r>
              <a:rPr lang="en-CA" dirty="0"/>
              <a:t> is entire record which is separated by “,” because its csv</a:t>
            </a:r>
          </a:p>
          <a:p>
            <a:endParaRPr lang="en-CA" dirty="0"/>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26</a:t>
            </a:fld>
            <a:endParaRPr lang="en-CA"/>
          </a:p>
        </p:txBody>
      </p:sp>
    </p:spTree>
    <p:extLst>
      <p:ext uri="{BB962C8B-B14F-4D97-AF65-F5344CB8AC3E}">
        <p14:creationId xmlns:p14="http://schemas.microsoft.com/office/powerpoint/2010/main" val="3284332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27</a:t>
            </a:fld>
            <a:endParaRPr lang="en-CA"/>
          </a:p>
        </p:txBody>
      </p:sp>
    </p:spTree>
    <p:extLst>
      <p:ext uri="{BB962C8B-B14F-4D97-AF65-F5344CB8AC3E}">
        <p14:creationId xmlns:p14="http://schemas.microsoft.com/office/powerpoint/2010/main" val="1750107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execute a </a:t>
            </a:r>
            <a:r>
              <a:rPr lang="en-CA" dirty="0" err="1"/>
              <a:t>dag</a:t>
            </a:r>
            <a:r>
              <a:rPr lang="en-CA" dirty="0"/>
              <a:t> because its an action</a:t>
            </a:r>
          </a:p>
        </p:txBody>
      </p:sp>
      <p:sp>
        <p:nvSpPr>
          <p:cNvPr id="4" name="Slide Number Placeholder 3"/>
          <p:cNvSpPr>
            <a:spLocks noGrp="1"/>
          </p:cNvSpPr>
          <p:nvPr>
            <p:ph type="sldNum" sz="quarter" idx="5"/>
          </p:nvPr>
        </p:nvSpPr>
        <p:spPr/>
        <p:txBody>
          <a:bodyPr/>
          <a:lstStyle/>
          <a:p>
            <a:fld id="{E60C9AB7-2A79-4279-A7FE-31036E525365}" type="slidenum">
              <a:rPr lang="en-CA" smtClean="0"/>
              <a:t>28</a:t>
            </a:fld>
            <a:endParaRPr lang="en-CA"/>
          </a:p>
        </p:txBody>
      </p:sp>
    </p:spTree>
    <p:extLst>
      <p:ext uri="{BB962C8B-B14F-4D97-AF65-F5344CB8AC3E}">
        <p14:creationId xmlns:p14="http://schemas.microsoft.com/office/powerpoint/2010/main" val="3612732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Instead of creating references for each </a:t>
            </a:r>
            <a:r>
              <a:rPr lang="en-CA" dirty="0" err="1"/>
              <a:t>rdd</a:t>
            </a:r>
            <a:r>
              <a:rPr lang="en-CA" dirty="0"/>
              <a:t>  we can do it for all in one line .</a:t>
            </a:r>
          </a:p>
          <a:p>
            <a:r>
              <a:rPr lang="en-CA" b="1" dirty="0"/>
              <a:t>I put “.” mean whatever RDD I have do the next transformation</a:t>
            </a:r>
          </a:p>
          <a:p>
            <a:endParaRPr lang="en-CA" dirty="0"/>
          </a:p>
          <a:p>
            <a:r>
              <a:rPr lang="en-CA" dirty="0"/>
              <a:t>Action</a:t>
            </a:r>
          </a:p>
          <a:p>
            <a:endParaRPr lang="en-CA" dirty="0"/>
          </a:p>
          <a:p>
            <a:r>
              <a:rPr lang="en-CA" dirty="0" err="1"/>
              <a:t>scala</a:t>
            </a:r>
            <a:r>
              <a:rPr lang="en-CA" dirty="0"/>
              <a:t>&gt; </a:t>
            </a:r>
            <a:r>
              <a:rPr lang="en-CA" dirty="0" err="1"/>
              <a:t>val</a:t>
            </a:r>
            <a:r>
              <a:rPr lang="en-CA" dirty="0"/>
              <a:t> </a:t>
            </a:r>
            <a:r>
              <a:rPr lang="en-CA" dirty="0" err="1"/>
              <a:t>linesArr</a:t>
            </a:r>
            <a:r>
              <a:rPr lang="en-CA" dirty="0"/>
              <a:t> = </a:t>
            </a:r>
            <a:r>
              <a:rPr lang="en-CA" dirty="0" err="1"/>
              <a:t>sc.textFile</a:t>
            </a:r>
            <a:r>
              <a:rPr lang="en-CA" dirty="0"/>
              <a:t>("/user/pedram/*.csv").</a:t>
            </a:r>
          </a:p>
          <a:p>
            <a:r>
              <a:rPr lang="en-CA" dirty="0"/>
              <a:t>     | map(element =&gt; {</a:t>
            </a:r>
          </a:p>
          <a:p>
            <a:r>
              <a:rPr lang="en-CA" dirty="0"/>
              <a:t>     |  </a:t>
            </a:r>
            <a:r>
              <a:rPr lang="en-CA" dirty="0" err="1"/>
              <a:t>val</a:t>
            </a:r>
            <a:r>
              <a:rPr lang="en-CA" dirty="0"/>
              <a:t> entries = </a:t>
            </a:r>
            <a:r>
              <a:rPr lang="en-CA" dirty="0" err="1"/>
              <a:t>element.split</a:t>
            </a:r>
            <a:r>
              <a:rPr lang="en-CA" dirty="0"/>
              <a:t>(",")</a:t>
            </a:r>
          </a:p>
          <a:p>
            <a:r>
              <a:rPr lang="en-CA" dirty="0"/>
              <a:t>     | entries(2)}).</a:t>
            </a:r>
          </a:p>
          <a:p>
            <a:r>
              <a:rPr lang="en-CA" dirty="0"/>
              <a:t>     | filter(element =&gt; </a:t>
            </a:r>
            <a:r>
              <a:rPr lang="en-CA" dirty="0" err="1"/>
              <a:t>element.equalsIgnoreCase</a:t>
            </a:r>
            <a:r>
              <a:rPr lang="en-CA" dirty="0"/>
              <a:t>("Mastercard")).</a:t>
            </a:r>
          </a:p>
          <a:p>
            <a:r>
              <a:rPr lang="en-CA" dirty="0"/>
              <a:t>     | count</a:t>
            </a:r>
          </a:p>
          <a:p>
            <a:endParaRPr lang="en-CA" dirty="0"/>
          </a:p>
          <a:p>
            <a:r>
              <a:rPr lang="en-CA" dirty="0"/>
              <a:t>===============================</a:t>
            </a:r>
          </a:p>
          <a:p>
            <a:endParaRPr lang="en-CA" dirty="0"/>
          </a:p>
          <a:p>
            <a:r>
              <a:rPr lang="en-CA" dirty="0" err="1"/>
              <a:t>val</a:t>
            </a:r>
            <a:r>
              <a:rPr lang="en-CA" dirty="0"/>
              <a:t> </a:t>
            </a:r>
            <a:r>
              <a:rPr lang="en-CA" dirty="0" err="1"/>
              <a:t>linesArr</a:t>
            </a:r>
            <a:r>
              <a:rPr lang="en-CA" dirty="0"/>
              <a:t> = </a:t>
            </a:r>
            <a:r>
              <a:rPr lang="en-CA" dirty="0" err="1"/>
              <a:t>sc.textFile</a:t>
            </a:r>
            <a:r>
              <a:rPr lang="en-CA" dirty="0"/>
              <a:t>("/user/pedram/*.csv").filter(element =&gt; </a:t>
            </a:r>
            <a:r>
              <a:rPr lang="en-CA" dirty="0" err="1"/>
              <a:t>element.contains</a:t>
            </a:r>
            <a:r>
              <a:rPr lang="en-CA" dirty="0"/>
              <a:t>("Mastercard")).count</a:t>
            </a:r>
          </a:p>
          <a:p>
            <a:endParaRPr lang="en-CA" dirty="0"/>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29</a:t>
            </a:fld>
            <a:endParaRPr lang="en-CA"/>
          </a:p>
        </p:txBody>
      </p:sp>
    </p:spTree>
    <p:extLst>
      <p:ext uri="{BB962C8B-B14F-4D97-AF65-F5344CB8AC3E}">
        <p14:creationId xmlns:p14="http://schemas.microsoft.com/office/powerpoint/2010/main" val="1240526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Reduce first pass </a:t>
            </a:r>
          </a:p>
        </p:txBody>
      </p:sp>
      <p:sp>
        <p:nvSpPr>
          <p:cNvPr id="4" name="Slide Number Placeholder 3"/>
          <p:cNvSpPr>
            <a:spLocks noGrp="1"/>
          </p:cNvSpPr>
          <p:nvPr>
            <p:ph type="sldNum" sz="quarter" idx="5"/>
          </p:nvPr>
        </p:nvSpPr>
        <p:spPr/>
        <p:txBody>
          <a:bodyPr/>
          <a:lstStyle/>
          <a:p>
            <a:fld id="{E60C9AB7-2A79-4279-A7FE-31036E525365}" type="slidenum">
              <a:rPr lang="en-CA" smtClean="0"/>
              <a:t>30</a:t>
            </a:fld>
            <a:endParaRPr lang="en-CA"/>
          </a:p>
        </p:txBody>
      </p:sp>
    </p:spTree>
    <p:extLst>
      <p:ext uri="{BB962C8B-B14F-4D97-AF65-F5344CB8AC3E}">
        <p14:creationId xmlns:p14="http://schemas.microsoft.com/office/powerpoint/2010/main" val="1949265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Reduce passes 10 and 20 and add them then consider sum as 30 then pass 30 and 30 which is .,…..</a:t>
            </a:r>
          </a:p>
          <a:p>
            <a:endParaRPr lang="en-CA" dirty="0"/>
          </a:p>
          <a:p>
            <a:r>
              <a:rPr lang="en-CA" dirty="0"/>
              <a:t>It passes 10 ,20  sum =30</a:t>
            </a:r>
          </a:p>
          <a:p>
            <a:r>
              <a:rPr lang="en-CA" dirty="0"/>
              <a:t>It passes 30 ,30  sum =60</a:t>
            </a:r>
          </a:p>
          <a:p>
            <a:r>
              <a:rPr lang="en-CA" dirty="0"/>
              <a:t>It passes 60 ,40  sum = 100</a:t>
            </a:r>
          </a:p>
          <a:p>
            <a:r>
              <a:rPr lang="en-CA" dirty="0"/>
              <a:t>It passes 100 and 50  sum =150</a:t>
            </a:r>
          </a:p>
        </p:txBody>
      </p:sp>
      <p:sp>
        <p:nvSpPr>
          <p:cNvPr id="4" name="Slide Number Placeholder 3"/>
          <p:cNvSpPr>
            <a:spLocks noGrp="1"/>
          </p:cNvSpPr>
          <p:nvPr>
            <p:ph type="sldNum" sz="quarter" idx="5"/>
          </p:nvPr>
        </p:nvSpPr>
        <p:spPr/>
        <p:txBody>
          <a:bodyPr/>
          <a:lstStyle/>
          <a:p>
            <a:fld id="{E60C9AB7-2A79-4279-A7FE-31036E525365}" type="slidenum">
              <a:rPr lang="en-CA" smtClean="0"/>
              <a:t>31</a:t>
            </a:fld>
            <a:endParaRPr lang="en-CA"/>
          </a:p>
        </p:txBody>
      </p:sp>
    </p:spTree>
    <p:extLst>
      <p:ext uri="{BB962C8B-B14F-4D97-AF65-F5344CB8AC3E}">
        <p14:creationId xmlns:p14="http://schemas.microsoft.com/office/powerpoint/2010/main" val="4026310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you run </a:t>
            </a:r>
            <a:r>
              <a:rPr lang="en-CA" dirty="0" err="1"/>
              <a:t>saveastextfile</a:t>
            </a:r>
            <a:r>
              <a:rPr lang="en-CA" dirty="0"/>
              <a:t> “ it will creates a folder called “output” </a:t>
            </a:r>
          </a:p>
          <a:p>
            <a:endParaRPr lang="en-CA" dirty="0"/>
          </a:p>
          <a:p>
            <a:r>
              <a:rPr lang="en-CA" dirty="0"/>
              <a:t>By looking in to output folder we see there is two files .why ? Because I had two partitions</a:t>
            </a:r>
          </a:p>
          <a:p>
            <a:r>
              <a:rPr lang="en-CA" dirty="0"/>
              <a:t>Save</a:t>
            </a:r>
          </a:p>
        </p:txBody>
      </p:sp>
      <p:sp>
        <p:nvSpPr>
          <p:cNvPr id="4" name="Slide Number Placeholder 3"/>
          <p:cNvSpPr>
            <a:spLocks noGrp="1"/>
          </p:cNvSpPr>
          <p:nvPr>
            <p:ph type="sldNum" sz="quarter" idx="5"/>
          </p:nvPr>
        </p:nvSpPr>
        <p:spPr/>
        <p:txBody>
          <a:bodyPr/>
          <a:lstStyle/>
          <a:p>
            <a:fld id="{E60C9AB7-2A79-4279-A7FE-31036E525365}" type="slidenum">
              <a:rPr lang="en-CA" smtClean="0"/>
              <a:t>32</a:t>
            </a:fld>
            <a:endParaRPr lang="en-CA"/>
          </a:p>
        </p:txBody>
      </p:sp>
    </p:spTree>
    <p:extLst>
      <p:ext uri="{BB962C8B-B14F-4D97-AF65-F5344CB8AC3E}">
        <p14:creationId xmlns:p14="http://schemas.microsoft.com/office/powerpoint/2010/main" val="4035164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t>
            </a:r>
            <a:r>
              <a:rPr lang="en-CA" dirty="0" err="1"/>
              <a:t>Rdd</a:t>
            </a:r>
            <a:r>
              <a:rPr lang="en-CA" dirty="0"/>
              <a:t> we have  line which is a record.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err="1"/>
              <a:t>InThis</a:t>
            </a:r>
            <a:r>
              <a:rPr lang="en-CA" b="1" dirty="0"/>
              <a:t> called </a:t>
            </a:r>
            <a:r>
              <a:rPr lang="en-CA" b="1" dirty="0" err="1"/>
              <a:t>pairRdd</a:t>
            </a:r>
            <a:r>
              <a:rPr lang="en-CA" b="1" dirty="0"/>
              <a:t> BECAUSE IT RETURNS A Tuple. The first element of the tuple is a key and the second element is  value</a:t>
            </a:r>
          </a:p>
          <a:p>
            <a:r>
              <a:rPr lang="en-CA" b="0" dirty="0"/>
              <a:t> pair </a:t>
            </a:r>
            <a:r>
              <a:rPr lang="en-CA" b="0" dirty="0" err="1"/>
              <a:t>Rdd</a:t>
            </a:r>
            <a:r>
              <a:rPr lang="en-CA" b="0" dirty="0"/>
              <a:t> we have key and a value like </a:t>
            </a:r>
            <a:r>
              <a:rPr lang="en-CA" b="0" dirty="0" err="1"/>
              <a:t>wholetextvalue</a:t>
            </a:r>
            <a:r>
              <a:rPr lang="en-CA" b="0" dirty="0"/>
              <a:t> .the key is file name and the value is the entire content of the file </a:t>
            </a:r>
          </a:p>
          <a:p>
            <a:endParaRPr lang="en-C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FF0000"/>
                </a:solidFill>
                <a:latin typeface="Times New Roman" panose="02020603050405020304" pitchFamily="18" charset="0"/>
                <a:cs typeface="Times New Roman" panose="02020603050405020304" pitchFamily="18" charset="0"/>
              </a:rPr>
              <a:t>PairRDD</a:t>
            </a:r>
            <a:r>
              <a:rPr lang="en-US" b="0" dirty="0">
                <a:solidFill>
                  <a:srgbClr val="FF0000"/>
                </a:solidFill>
                <a:latin typeface="Times New Roman" panose="02020603050405020304" pitchFamily="18" charset="0"/>
                <a:cs typeface="Times New Roman" panose="02020603050405020304" pitchFamily="18" charset="0"/>
              </a:rPr>
              <a:t>  is a tuple which is the first element is the key and the second element is the value</a:t>
            </a:r>
            <a:endParaRPr lang="en-CA" b="0" dirty="0"/>
          </a:p>
          <a:p>
            <a:endParaRPr lang="en-CA" b="0" dirty="0"/>
          </a:p>
        </p:txBody>
      </p:sp>
      <p:sp>
        <p:nvSpPr>
          <p:cNvPr id="4" name="Slide Number Placeholder 3"/>
          <p:cNvSpPr>
            <a:spLocks noGrp="1"/>
          </p:cNvSpPr>
          <p:nvPr>
            <p:ph type="sldNum" sz="quarter" idx="5"/>
          </p:nvPr>
        </p:nvSpPr>
        <p:spPr/>
        <p:txBody>
          <a:bodyPr/>
          <a:lstStyle/>
          <a:p>
            <a:fld id="{E60C9AB7-2A79-4279-A7FE-31036E525365}" type="slidenum">
              <a:rPr lang="en-CA" smtClean="0"/>
              <a:t>33</a:t>
            </a:fld>
            <a:endParaRPr lang="en-CA"/>
          </a:p>
        </p:txBody>
      </p:sp>
    </p:spTree>
    <p:extLst>
      <p:ext uri="{BB962C8B-B14F-4D97-AF65-F5344CB8AC3E}">
        <p14:creationId xmlns:p14="http://schemas.microsoft.com/office/powerpoint/2010/main" val="170022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FF0000"/>
                </a:solidFill>
                <a:latin typeface="Times New Roman" panose="02020603050405020304" pitchFamily="18" charset="0"/>
                <a:cs typeface="Times New Roman" panose="02020603050405020304" pitchFamily="18" charset="0"/>
              </a:rPr>
              <a:t>PairRDD</a:t>
            </a:r>
            <a:r>
              <a:rPr lang="en-US" b="0" dirty="0">
                <a:solidFill>
                  <a:srgbClr val="FF0000"/>
                </a:solidFill>
                <a:latin typeface="Times New Roman" panose="02020603050405020304" pitchFamily="18" charset="0"/>
                <a:cs typeface="Times New Roman" panose="02020603050405020304" pitchFamily="18" charset="0"/>
              </a:rPr>
              <a:t>  is a tuple which is the first element is the key and the second element is the value</a:t>
            </a:r>
          </a:p>
          <a:p>
            <a:r>
              <a:rPr lang="en-US" b="0" dirty="0">
                <a:solidFill>
                  <a:srgbClr val="FF0000"/>
                </a:solidFill>
                <a:latin typeface="Times New Roman" panose="02020603050405020304" pitchFamily="18" charset="0"/>
                <a:cs typeface="Times New Roman" panose="02020603050405020304" pitchFamily="18" charset="0"/>
              </a:rPr>
              <a:t>We have four type of credit card that why it returns 4 .I have grouped them by key so it will return for each card and their value</a:t>
            </a:r>
          </a:p>
          <a:p>
            <a:r>
              <a:rPr lang="en-US" b="0" dirty="0">
                <a:solidFill>
                  <a:srgbClr val="FF0000"/>
                </a:solidFill>
                <a:latin typeface="Times New Roman" panose="02020603050405020304" pitchFamily="18" charset="0"/>
                <a:cs typeface="Times New Roman" panose="02020603050405020304" pitchFamily="18" charset="0"/>
              </a:rPr>
              <a:t>============================================</a:t>
            </a:r>
          </a:p>
          <a:p>
            <a:r>
              <a:rPr lang="en-CA" b="0" dirty="0" err="1"/>
              <a:t>scala</a:t>
            </a:r>
            <a:r>
              <a:rPr lang="en-CA" b="0" dirty="0"/>
              <a:t>&gt; </a:t>
            </a:r>
            <a:r>
              <a:rPr lang="en-CA" b="0" dirty="0" err="1"/>
              <a:t>val</a:t>
            </a:r>
            <a:r>
              <a:rPr lang="en-CA" b="0" dirty="0"/>
              <a:t> </a:t>
            </a:r>
            <a:r>
              <a:rPr lang="en-CA" b="0" dirty="0" err="1"/>
              <a:t>rdd</a:t>
            </a:r>
            <a:r>
              <a:rPr lang="en-CA" b="0" dirty="0"/>
              <a:t> = </a:t>
            </a:r>
            <a:r>
              <a:rPr lang="en-CA" b="0" dirty="0" err="1"/>
              <a:t>sc.textFile</a:t>
            </a:r>
            <a:r>
              <a:rPr lang="en-CA" b="0" dirty="0"/>
              <a:t>("/user/pedram/*.csv")</a:t>
            </a:r>
          </a:p>
          <a:p>
            <a:r>
              <a:rPr lang="en-CA" b="0" dirty="0" err="1"/>
              <a:t>scala</a:t>
            </a:r>
            <a:r>
              <a:rPr lang="en-CA" b="0" dirty="0"/>
              <a:t>&gt; </a:t>
            </a:r>
            <a:r>
              <a:rPr lang="en-CA" b="0" dirty="0" err="1"/>
              <a:t>val</a:t>
            </a:r>
            <a:r>
              <a:rPr lang="en-CA" b="0" dirty="0"/>
              <a:t> </a:t>
            </a:r>
            <a:r>
              <a:rPr lang="en-CA" b="0" dirty="0" err="1"/>
              <a:t>pairRdd</a:t>
            </a:r>
            <a:r>
              <a:rPr lang="en-CA" b="0" dirty="0"/>
              <a:t> = </a:t>
            </a:r>
            <a:r>
              <a:rPr lang="en-CA" b="0" dirty="0" err="1"/>
              <a:t>rdd.map</a:t>
            </a:r>
            <a:r>
              <a:rPr lang="en-CA" b="0" dirty="0"/>
              <a:t>(line =&gt; {</a:t>
            </a:r>
          </a:p>
          <a:p>
            <a:r>
              <a:rPr lang="en-CA" b="0" dirty="0"/>
              <a:t>     |   </a:t>
            </a:r>
            <a:r>
              <a:rPr lang="en-CA" b="0" dirty="0" err="1"/>
              <a:t>val</a:t>
            </a:r>
            <a:r>
              <a:rPr lang="en-CA" b="0" dirty="0"/>
              <a:t> entries = </a:t>
            </a:r>
            <a:r>
              <a:rPr lang="en-CA" b="0" dirty="0" err="1"/>
              <a:t>line.split</a:t>
            </a:r>
            <a:r>
              <a:rPr lang="en-CA" b="0" dirty="0"/>
              <a:t>(",")</a:t>
            </a:r>
          </a:p>
          <a:p>
            <a:r>
              <a:rPr lang="en-CA" b="0" dirty="0"/>
              <a:t>     |   (entries(2), entries(1))</a:t>
            </a:r>
          </a:p>
          <a:p>
            <a:r>
              <a:rPr lang="en-CA" b="0" dirty="0"/>
              <a:t>     | })</a:t>
            </a:r>
          </a:p>
          <a:p>
            <a:r>
              <a:rPr lang="en-CA" b="0" dirty="0" err="1"/>
              <a:t>scala</a:t>
            </a:r>
            <a:r>
              <a:rPr lang="en-CA" b="0" dirty="0"/>
              <a:t>&gt; </a:t>
            </a:r>
            <a:r>
              <a:rPr lang="en-CA" b="0" dirty="0" err="1"/>
              <a:t>pairRdd.take</a:t>
            </a:r>
            <a:r>
              <a:rPr lang="en-CA" b="0" dirty="0"/>
              <a:t>(5)</a:t>
            </a:r>
          </a:p>
          <a:p>
            <a:r>
              <a:rPr lang="en-CA" b="0" dirty="0" err="1"/>
              <a:t>scala</a:t>
            </a:r>
            <a:r>
              <a:rPr lang="en-CA" b="0" dirty="0"/>
              <a:t>&gt; </a:t>
            </a:r>
            <a:r>
              <a:rPr lang="en-CA" b="0" dirty="0" err="1"/>
              <a:t>val</a:t>
            </a:r>
            <a:r>
              <a:rPr lang="en-CA" b="0" dirty="0"/>
              <a:t> </a:t>
            </a:r>
            <a:r>
              <a:rPr lang="en-CA" b="0" dirty="0" err="1"/>
              <a:t>groupRdd</a:t>
            </a:r>
            <a:r>
              <a:rPr lang="en-CA" b="0" dirty="0"/>
              <a:t> = </a:t>
            </a:r>
            <a:r>
              <a:rPr lang="en-CA" b="0" dirty="0" err="1"/>
              <a:t>pairRdd.groupByKey</a:t>
            </a:r>
            <a:endParaRPr lang="en-CA" b="0" dirty="0"/>
          </a:p>
          <a:p>
            <a:r>
              <a:rPr lang="en-CA" b="0" dirty="0" err="1"/>
              <a:t>scala</a:t>
            </a:r>
            <a:r>
              <a:rPr lang="en-CA" b="0" dirty="0"/>
              <a:t>&gt; </a:t>
            </a:r>
            <a:r>
              <a:rPr lang="en-CA" b="0" dirty="0" err="1"/>
              <a:t>groupRdd.count</a:t>
            </a:r>
            <a:endParaRPr lang="en-CA" b="0" dirty="0"/>
          </a:p>
          <a:p>
            <a:r>
              <a:rPr lang="en-CA" b="0" dirty="0"/>
              <a:t> </a:t>
            </a:r>
            <a:r>
              <a:rPr lang="en-CA" b="0" dirty="0" err="1"/>
              <a:t>groupRdd.collect</a:t>
            </a:r>
            <a:endParaRPr lang="en-CA" b="0" dirty="0"/>
          </a:p>
        </p:txBody>
      </p:sp>
      <p:sp>
        <p:nvSpPr>
          <p:cNvPr id="4" name="Slide Number Placeholder 3"/>
          <p:cNvSpPr>
            <a:spLocks noGrp="1"/>
          </p:cNvSpPr>
          <p:nvPr>
            <p:ph type="sldNum" sz="quarter" idx="5"/>
          </p:nvPr>
        </p:nvSpPr>
        <p:spPr/>
        <p:txBody>
          <a:bodyPr/>
          <a:lstStyle/>
          <a:p>
            <a:fld id="{E60C9AB7-2A79-4279-A7FE-31036E525365}" type="slidenum">
              <a:rPr lang="en-CA" smtClean="0"/>
              <a:t>34</a:t>
            </a:fld>
            <a:endParaRPr lang="en-CA"/>
          </a:p>
        </p:txBody>
      </p:sp>
    </p:spTree>
    <p:extLst>
      <p:ext uri="{BB962C8B-B14F-4D97-AF65-F5344CB8AC3E}">
        <p14:creationId xmlns:p14="http://schemas.microsoft.com/office/powerpoint/2010/main" val="4247887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val</a:t>
            </a:r>
            <a:r>
              <a:rPr lang="en-CA" dirty="0"/>
              <a:t> </a:t>
            </a:r>
            <a:r>
              <a:rPr lang="en-CA" dirty="0" err="1"/>
              <a:t>pairRdd</a:t>
            </a:r>
            <a:r>
              <a:rPr lang="en-CA" dirty="0"/>
              <a:t> = </a:t>
            </a:r>
            <a:r>
              <a:rPr lang="en-CA" dirty="0" err="1"/>
              <a:t>rdd.map</a:t>
            </a:r>
            <a:r>
              <a:rPr lang="en-CA" dirty="0"/>
              <a:t>(line =&gt; {</a:t>
            </a:r>
          </a:p>
          <a:p>
            <a:r>
              <a:rPr lang="en-CA" dirty="0" err="1"/>
              <a:t>val</a:t>
            </a:r>
            <a:r>
              <a:rPr lang="en-CA" dirty="0"/>
              <a:t> elements = </a:t>
            </a:r>
            <a:r>
              <a:rPr lang="en-CA" dirty="0" err="1"/>
              <a:t>line.split</a:t>
            </a:r>
            <a:r>
              <a:rPr lang="en-CA" dirty="0"/>
              <a:t>(",")</a:t>
            </a:r>
          </a:p>
          <a:p>
            <a:r>
              <a:rPr lang="en-CA" dirty="0"/>
              <a:t> (elements(2).trim, elements(1).</a:t>
            </a:r>
            <a:r>
              <a:rPr lang="en-CA" dirty="0" err="1"/>
              <a:t>trim.toInt</a:t>
            </a:r>
            <a:r>
              <a:rPr lang="en-CA" dirty="0"/>
              <a:t>)</a:t>
            </a:r>
          </a:p>
          <a:p>
            <a:r>
              <a:rPr lang="en-CA" dirty="0"/>
              <a:t>  })</a:t>
            </a:r>
          </a:p>
          <a:p>
            <a:endParaRPr lang="en-CA" dirty="0"/>
          </a:p>
          <a:p>
            <a:r>
              <a:rPr lang="en-CA" dirty="0" err="1"/>
              <a:t>val</a:t>
            </a:r>
            <a:r>
              <a:rPr lang="en-CA" dirty="0"/>
              <a:t> </a:t>
            </a:r>
            <a:r>
              <a:rPr lang="en-CA" dirty="0" err="1"/>
              <a:t>aggRdd</a:t>
            </a:r>
            <a:r>
              <a:rPr lang="en-CA" dirty="0"/>
              <a:t> = </a:t>
            </a:r>
            <a:r>
              <a:rPr lang="en-CA" dirty="0" err="1"/>
              <a:t>pairRdd.reduceByKey</a:t>
            </a:r>
            <a:r>
              <a:rPr lang="en-CA" dirty="0"/>
              <a:t>((x, y) =&gt; x + y)</a:t>
            </a:r>
          </a:p>
          <a:p>
            <a:r>
              <a:rPr lang="en-CA" dirty="0" err="1"/>
              <a:t>scala</a:t>
            </a:r>
            <a:r>
              <a:rPr lang="en-CA" dirty="0"/>
              <a:t>&gt; for (element &lt;- </a:t>
            </a:r>
            <a:r>
              <a:rPr lang="en-CA" dirty="0" err="1"/>
              <a:t>aggRdd.collect</a:t>
            </a:r>
            <a:r>
              <a:rPr lang="en-CA" dirty="0"/>
              <a:t>) {</a:t>
            </a:r>
          </a:p>
          <a:p>
            <a:r>
              <a:rPr lang="en-CA" dirty="0"/>
              <a:t>       </a:t>
            </a:r>
            <a:r>
              <a:rPr lang="en-CA" dirty="0" err="1"/>
              <a:t>println</a:t>
            </a:r>
            <a:r>
              <a:rPr lang="en-CA" dirty="0"/>
              <a:t>(element._1 +  " = " + element._2)</a:t>
            </a:r>
          </a:p>
          <a:p>
            <a:r>
              <a:rPr lang="en-CA" dirty="0"/>
              <a:t>      }</a:t>
            </a:r>
          </a:p>
          <a:p>
            <a:r>
              <a:rPr lang="en-CA" dirty="0"/>
              <a:t>========================================</a:t>
            </a:r>
          </a:p>
          <a:p>
            <a:r>
              <a:rPr lang="en-CA" dirty="0"/>
              <a:t>Trim : to remove white space</a:t>
            </a:r>
          </a:p>
          <a:p>
            <a:r>
              <a:rPr lang="en-CA" dirty="0" err="1"/>
              <a:t>toInt</a:t>
            </a:r>
            <a:r>
              <a:rPr lang="en-CA" dirty="0"/>
              <a:t> : To change it to Int from string</a:t>
            </a:r>
          </a:p>
        </p:txBody>
      </p:sp>
      <p:sp>
        <p:nvSpPr>
          <p:cNvPr id="4" name="Slide Number Placeholder 3"/>
          <p:cNvSpPr>
            <a:spLocks noGrp="1"/>
          </p:cNvSpPr>
          <p:nvPr>
            <p:ph type="sldNum" sz="quarter" idx="5"/>
          </p:nvPr>
        </p:nvSpPr>
        <p:spPr/>
        <p:txBody>
          <a:bodyPr/>
          <a:lstStyle/>
          <a:p>
            <a:fld id="{E60C9AB7-2A79-4279-A7FE-31036E525365}" type="slidenum">
              <a:rPr lang="en-CA" smtClean="0"/>
              <a:t>35</a:t>
            </a:fld>
            <a:endParaRPr lang="en-CA"/>
          </a:p>
        </p:txBody>
      </p:sp>
    </p:spTree>
    <p:extLst>
      <p:ext uri="{BB962C8B-B14F-4D97-AF65-F5344CB8AC3E}">
        <p14:creationId xmlns:p14="http://schemas.microsoft.com/office/powerpoint/2010/main" val="3507553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dirty="0"/>
              <a:t>When I run this command it will create single node cluster .it tries to 2 node cluster with each node is essentially a threat .as we have two core it will simulate 2 nodes cluster </a:t>
            </a:r>
          </a:p>
          <a:p>
            <a:pPr rtl="0"/>
            <a:r>
              <a:rPr lang="en-CA" dirty="0"/>
              <a:t>Master =Yarn .it tries to simulate the cluster out of the local machine</a:t>
            </a:r>
          </a:p>
          <a:p>
            <a:pPr rtl="0"/>
            <a:endParaRPr lang="en-CA" dirty="0"/>
          </a:p>
          <a:p>
            <a:pPr rtl="0"/>
            <a:r>
              <a:rPr lang="en-CA" dirty="0"/>
              <a:t>Where each node is a threat</a:t>
            </a:r>
          </a:p>
          <a:p>
            <a:pPr rtl="0"/>
            <a:r>
              <a:rPr lang="en-CA" dirty="0"/>
              <a:t>As this machine has 2 cores so it will simulate it to two nodes. </a:t>
            </a:r>
          </a:p>
        </p:txBody>
      </p:sp>
      <p:sp>
        <p:nvSpPr>
          <p:cNvPr id="4" name="Slide Number Placeholder 3"/>
          <p:cNvSpPr>
            <a:spLocks noGrp="1"/>
          </p:cNvSpPr>
          <p:nvPr>
            <p:ph type="sldNum" sz="quarter" idx="5"/>
          </p:nvPr>
        </p:nvSpPr>
        <p:spPr/>
        <p:txBody>
          <a:bodyPr/>
          <a:lstStyle/>
          <a:p>
            <a:fld id="{E60C9AB7-2A79-4279-A7FE-31036E525365}" type="slidenum">
              <a:rPr lang="en-CA" smtClean="0"/>
              <a:t>3</a:t>
            </a:fld>
            <a:endParaRPr lang="en-CA"/>
          </a:p>
        </p:txBody>
      </p:sp>
    </p:spTree>
    <p:extLst>
      <p:ext uri="{BB962C8B-B14F-4D97-AF65-F5344CB8AC3E}">
        <p14:creationId xmlns:p14="http://schemas.microsoft.com/office/powerpoint/2010/main" val="1869707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Every </a:t>
            </a:r>
            <a:r>
              <a:rPr lang="en-CA" dirty="0" err="1"/>
              <a:t>Rdd</a:t>
            </a:r>
            <a:r>
              <a:rPr lang="en-CA" dirty="0"/>
              <a:t> has foreach function .</a:t>
            </a:r>
          </a:p>
          <a:p>
            <a:endParaRPr lang="en-CA" dirty="0"/>
          </a:p>
          <a:p>
            <a:r>
              <a:rPr lang="en-CA" b="1" dirty="0"/>
              <a:t>Foreach acts on each value or line  of the partition </a:t>
            </a:r>
          </a:p>
          <a:p>
            <a:r>
              <a:rPr lang="en-CA" b="1" dirty="0"/>
              <a:t>For loop does a collect .Spark run on executers which executes the task .</a:t>
            </a:r>
          </a:p>
          <a:p>
            <a:r>
              <a:rPr lang="en-CA" b="1" dirty="0"/>
              <a:t>What collect does : is an action .Collect attempt to bring the data from each of the executer to driver and print the value in the driver machine</a:t>
            </a:r>
          </a:p>
          <a:p>
            <a:endParaRPr lang="en-CA" b="1" dirty="0"/>
          </a:p>
          <a:p>
            <a:r>
              <a:rPr lang="en-CA" b="1" dirty="0"/>
              <a:t>The following code run on each executer </a:t>
            </a:r>
          </a:p>
          <a:p>
            <a:r>
              <a:rPr lang="en-CA" b="1" dirty="0"/>
              <a:t>“</a:t>
            </a:r>
            <a:r>
              <a:rPr lang="en-CA" b="1" dirty="0" err="1"/>
              <a:t>rdd.map</a:t>
            </a:r>
            <a:r>
              <a:rPr lang="en-CA" b="1" dirty="0"/>
              <a:t>(line =&gt; {</a:t>
            </a:r>
          </a:p>
          <a:p>
            <a:r>
              <a:rPr lang="en-CA" b="1" dirty="0"/>
              <a:t>     |   </a:t>
            </a:r>
            <a:r>
              <a:rPr lang="en-CA" b="1" dirty="0" err="1"/>
              <a:t>val</a:t>
            </a:r>
            <a:r>
              <a:rPr lang="en-CA" b="1" dirty="0"/>
              <a:t> entries = </a:t>
            </a:r>
            <a:r>
              <a:rPr lang="en-CA" b="1" dirty="0" err="1"/>
              <a:t>line.split</a:t>
            </a:r>
            <a:r>
              <a:rPr lang="en-CA" b="1" dirty="0"/>
              <a:t>(",")</a:t>
            </a:r>
          </a:p>
          <a:p>
            <a:r>
              <a:rPr lang="en-CA" b="1" dirty="0"/>
              <a:t>     |   (entries(2), entries(1)) “</a:t>
            </a:r>
          </a:p>
          <a:p>
            <a:endParaRPr lang="en-CA" b="1" dirty="0"/>
          </a:p>
          <a:p>
            <a:r>
              <a:rPr lang="en-CA" b="1" dirty="0"/>
              <a:t>So collect will bring the data to driver and returns the collection from that </a:t>
            </a:r>
            <a:r>
              <a:rPr lang="en-CA" b="1" dirty="0" err="1"/>
              <a:t>rdd</a:t>
            </a:r>
            <a:r>
              <a:rPr lang="en-CA" b="1" dirty="0"/>
              <a:t>. </a:t>
            </a:r>
          </a:p>
          <a:p>
            <a:r>
              <a:rPr lang="en-CA" b="1" dirty="0"/>
              <a:t>However in foreach does not bring it back to the drive .It will execute the code  “</a:t>
            </a:r>
            <a:r>
              <a:rPr lang="en-CA" b="1" dirty="0" err="1"/>
              <a:t>aggRdd.foreach</a:t>
            </a:r>
            <a:r>
              <a:rPr lang="en-CA" b="1" dirty="0"/>
              <a:t>(element =&gt; </a:t>
            </a:r>
            <a:r>
              <a:rPr lang="en-CA" b="1" dirty="0" err="1"/>
              <a:t>println</a:t>
            </a:r>
            <a:r>
              <a:rPr lang="en-CA" b="1" dirty="0"/>
              <a:t>(element._1 + " = " + element._2))” in the executer itself</a:t>
            </a:r>
          </a:p>
          <a:p>
            <a:endParaRPr lang="en-CA" b="1" dirty="0"/>
          </a:p>
          <a:p>
            <a:r>
              <a:rPr lang="en-CA" b="1" dirty="0"/>
              <a:t>Collect is slow because data is moved between executer and driver while in foreach is not</a:t>
            </a:r>
          </a:p>
          <a:p>
            <a:endParaRPr lang="en-CA" b="1" dirty="0"/>
          </a:p>
        </p:txBody>
      </p:sp>
      <p:sp>
        <p:nvSpPr>
          <p:cNvPr id="4" name="Slide Number Placeholder 3"/>
          <p:cNvSpPr>
            <a:spLocks noGrp="1"/>
          </p:cNvSpPr>
          <p:nvPr>
            <p:ph type="sldNum" sz="quarter" idx="5"/>
          </p:nvPr>
        </p:nvSpPr>
        <p:spPr/>
        <p:txBody>
          <a:bodyPr/>
          <a:lstStyle/>
          <a:p>
            <a:fld id="{E60C9AB7-2A79-4279-A7FE-31036E525365}" type="slidenum">
              <a:rPr lang="en-CA" smtClean="0"/>
              <a:t>36</a:t>
            </a:fld>
            <a:endParaRPr lang="en-CA"/>
          </a:p>
        </p:txBody>
      </p:sp>
    </p:spTree>
    <p:extLst>
      <p:ext uri="{BB962C8B-B14F-4D97-AF65-F5344CB8AC3E}">
        <p14:creationId xmlns:p14="http://schemas.microsoft.com/office/powerpoint/2010/main" val="1742737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All values for master cards are grouped together</a:t>
            </a:r>
          </a:p>
          <a:p>
            <a:endParaRPr lang="en-CA" dirty="0"/>
          </a:p>
          <a:p>
            <a:r>
              <a:rPr lang="en-CA" dirty="0"/>
              <a:t>If I group you noticed it has two partitions .Master card and visa goes to one partition and Amex , and the forth one goes to the other one.</a:t>
            </a:r>
          </a:p>
          <a:p>
            <a:r>
              <a:rPr lang="en-CA" dirty="0"/>
              <a:t>If I try </a:t>
            </a:r>
            <a:r>
              <a:rPr lang="en-CA" dirty="0" err="1"/>
              <a:t>groupByKey</a:t>
            </a:r>
            <a:r>
              <a:rPr lang="en-CA" dirty="0"/>
              <a:t>(4) then it will put it in 4 partition. Means instead of putting two card in one partition I put each one in to different </a:t>
            </a:r>
            <a:r>
              <a:rPr lang="en-CA" dirty="0" err="1"/>
              <a:t>parttion</a:t>
            </a:r>
            <a:r>
              <a:rPr lang="en-CA" dirty="0"/>
              <a:t> so this way my process become faster</a:t>
            </a:r>
          </a:p>
          <a:p>
            <a:endParaRPr lang="en-CA" dirty="0"/>
          </a:p>
          <a:p>
            <a:r>
              <a:rPr lang="en-CA" dirty="0"/>
              <a:t>==============================</a:t>
            </a:r>
          </a:p>
          <a:p>
            <a:r>
              <a:rPr lang="en-CA" dirty="0" err="1"/>
              <a:t>val</a:t>
            </a:r>
            <a:r>
              <a:rPr lang="en-CA" dirty="0"/>
              <a:t> </a:t>
            </a:r>
            <a:r>
              <a:rPr lang="en-CA" dirty="0" err="1"/>
              <a:t>groupedRdd</a:t>
            </a:r>
            <a:r>
              <a:rPr lang="en-CA" dirty="0"/>
              <a:t> = </a:t>
            </a:r>
            <a:r>
              <a:rPr lang="en-CA" dirty="0" err="1"/>
              <a:t>pairRdd.groupByKey</a:t>
            </a:r>
            <a:endParaRPr lang="en-CA" dirty="0"/>
          </a:p>
          <a:p>
            <a:r>
              <a:rPr lang="en-CA" dirty="0" err="1"/>
              <a:t>groupedRdd.getNumPartitions</a:t>
            </a:r>
            <a:endParaRPr lang="en-CA" dirty="0"/>
          </a:p>
          <a:p>
            <a:r>
              <a:rPr lang="en-CA" dirty="0" err="1"/>
              <a:t>val</a:t>
            </a:r>
            <a:r>
              <a:rPr lang="en-CA" dirty="0"/>
              <a:t> </a:t>
            </a:r>
            <a:r>
              <a:rPr lang="en-CA" dirty="0" err="1"/>
              <a:t>groupedRdd</a:t>
            </a:r>
            <a:r>
              <a:rPr lang="en-CA" dirty="0"/>
              <a:t> = </a:t>
            </a:r>
            <a:r>
              <a:rPr lang="en-CA" dirty="0" err="1"/>
              <a:t>pairRdd.groupByKey</a:t>
            </a:r>
            <a:r>
              <a:rPr lang="en-CA" dirty="0"/>
              <a:t>(4)</a:t>
            </a:r>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37</a:t>
            </a:fld>
            <a:endParaRPr lang="en-CA"/>
          </a:p>
        </p:txBody>
      </p:sp>
    </p:spTree>
    <p:extLst>
      <p:ext uri="{BB962C8B-B14F-4D97-AF65-F5344CB8AC3E}">
        <p14:creationId xmlns:p14="http://schemas.microsoft.com/office/powerpoint/2010/main" val="701806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Each</a:t>
            </a:r>
          </a:p>
        </p:txBody>
      </p:sp>
      <p:sp>
        <p:nvSpPr>
          <p:cNvPr id="4" name="Slide Number Placeholder 3"/>
          <p:cNvSpPr>
            <a:spLocks noGrp="1"/>
          </p:cNvSpPr>
          <p:nvPr>
            <p:ph type="sldNum" sz="quarter" idx="5"/>
          </p:nvPr>
        </p:nvSpPr>
        <p:spPr/>
        <p:txBody>
          <a:bodyPr/>
          <a:lstStyle/>
          <a:p>
            <a:fld id="{E60C9AB7-2A79-4279-A7FE-31036E525365}" type="slidenum">
              <a:rPr lang="en-CA" smtClean="0"/>
              <a:t>38</a:t>
            </a:fld>
            <a:endParaRPr lang="en-CA"/>
          </a:p>
        </p:txBody>
      </p:sp>
    </p:spTree>
    <p:extLst>
      <p:ext uri="{BB962C8B-B14F-4D97-AF65-F5344CB8AC3E}">
        <p14:creationId xmlns:p14="http://schemas.microsoft.com/office/powerpoint/2010/main" val="1873672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solidFill>
                  <a:srgbClr val="FF0000"/>
                </a:solidFill>
              </a:rPr>
              <a:t>If you do not have </a:t>
            </a:r>
            <a:r>
              <a:rPr lang="en-CA" b="1" dirty="0" err="1">
                <a:solidFill>
                  <a:srgbClr val="FF0000"/>
                </a:solidFill>
              </a:rPr>
              <a:t>mavon</a:t>
            </a:r>
            <a:r>
              <a:rPr lang="en-CA" b="1" dirty="0">
                <a:solidFill>
                  <a:srgbClr val="FF0000"/>
                </a:solidFill>
              </a:rPr>
              <a:t> just enable it. One you enable it ,it becomes Scala and </a:t>
            </a:r>
            <a:r>
              <a:rPr lang="en-CA" b="1" dirty="0" err="1">
                <a:solidFill>
                  <a:srgbClr val="FF0000"/>
                </a:solidFill>
              </a:rPr>
              <a:t>Mavon</a:t>
            </a:r>
            <a:r>
              <a:rPr lang="en-CA" b="1" dirty="0">
                <a:solidFill>
                  <a:srgbClr val="FF0000"/>
                </a:solidFill>
              </a:rPr>
              <a:t> project</a:t>
            </a:r>
          </a:p>
          <a:p>
            <a:r>
              <a:rPr lang="en-CA" b="1" dirty="0">
                <a:solidFill>
                  <a:srgbClr val="FF0000"/>
                </a:solidFill>
              </a:rPr>
              <a:t>If you do not see </a:t>
            </a:r>
            <a:r>
              <a:rPr lang="en-CA" b="1" dirty="0" err="1">
                <a:solidFill>
                  <a:srgbClr val="FF0000"/>
                </a:solidFill>
              </a:rPr>
              <a:t>Mavon</a:t>
            </a:r>
            <a:r>
              <a:rPr lang="en-CA" b="1" dirty="0">
                <a:solidFill>
                  <a:srgbClr val="FF0000"/>
                </a:solidFill>
              </a:rPr>
              <a:t> the Right Click– create project -…</a:t>
            </a:r>
          </a:p>
        </p:txBody>
      </p:sp>
      <p:sp>
        <p:nvSpPr>
          <p:cNvPr id="4" name="Slide Number Placeholder 3"/>
          <p:cNvSpPr>
            <a:spLocks noGrp="1"/>
          </p:cNvSpPr>
          <p:nvPr>
            <p:ph type="sldNum" sz="quarter" idx="5"/>
          </p:nvPr>
        </p:nvSpPr>
        <p:spPr/>
        <p:txBody>
          <a:bodyPr/>
          <a:lstStyle/>
          <a:p>
            <a:fld id="{E60C9AB7-2A79-4279-A7FE-31036E525365}" type="slidenum">
              <a:rPr lang="en-CA" smtClean="0"/>
              <a:t>43</a:t>
            </a:fld>
            <a:endParaRPr lang="en-CA"/>
          </a:p>
        </p:txBody>
      </p:sp>
    </p:spTree>
    <p:extLst>
      <p:ext uri="{BB962C8B-B14F-4D97-AF65-F5344CB8AC3E}">
        <p14:creationId xmlns:p14="http://schemas.microsoft.com/office/powerpoint/2010/main" val="3258004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err="1"/>
              <a:t>Mavon</a:t>
            </a:r>
            <a:r>
              <a:rPr lang="en-CA" b="1" dirty="0"/>
              <a:t> project is Scala or java project but the difference is a </a:t>
            </a:r>
            <a:r>
              <a:rPr lang="en-CA" b="1" dirty="0" err="1"/>
              <a:t>Mavon</a:t>
            </a:r>
            <a:r>
              <a:rPr lang="en-CA" b="1" dirty="0"/>
              <a:t> is a build tool .It automatically resolve our dependency</a:t>
            </a:r>
          </a:p>
          <a:p>
            <a:r>
              <a:rPr lang="en-CA" b="1" dirty="0"/>
              <a:t>Second it builds my program to jar file</a:t>
            </a:r>
          </a:p>
        </p:txBody>
      </p:sp>
      <p:sp>
        <p:nvSpPr>
          <p:cNvPr id="4" name="Slide Number Placeholder 3"/>
          <p:cNvSpPr>
            <a:spLocks noGrp="1"/>
          </p:cNvSpPr>
          <p:nvPr>
            <p:ph type="sldNum" sz="quarter" idx="5"/>
          </p:nvPr>
        </p:nvSpPr>
        <p:spPr/>
        <p:txBody>
          <a:bodyPr/>
          <a:lstStyle/>
          <a:p>
            <a:fld id="{E60C9AB7-2A79-4279-A7FE-31036E525365}" type="slidenum">
              <a:rPr lang="en-CA" smtClean="0"/>
              <a:t>47</a:t>
            </a:fld>
            <a:endParaRPr lang="en-CA"/>
          </a:p>
        </p:txBody>
      </p:sp>
    </p:spTree>
    <p:extLst>
      <p:ext uri="{BB962C8B-B14F-4D97-AF65-F5344CB8AC3E}">
        <p14:creationId xmlns:p14="http://schemas.microsoft.com/office/powerpoint/2010/main" val="3530524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We need dependency because we deal with spark .</a:t>
            </a:r>
          </a:p>
          <a:p>
            <a:r>
              <a:rPr lang="en-CA" b="0" dirty="0"/>
              <a:t>Every spark program needs certain libraries </a:t>
            </a:r>
          </a:p>
          <a:p>
            <a:r>
              <a:rPr lang="en-CA" b="0" dirty="0"/>
              <a:t>Why this library provided in Moven not in spark-shell .Because the spark-shell has already have library .when we run spark-shell it automatically loads those libraries but the ide does not have it </a:t>
            </a:r>
          </a:p>
          <a:p>
            <a:r>
              <a:rPr lang="en-CA" b="0" dirty="0"/>
              <a:t>So we need to copy it to IDE</a:t>
            </a:r>
          </a:p>
        </p:txBody>
      </p:sp>
      <p:sp>
        <p:nvSpPr>
          <p:cNvPr id="4" name="Slide Number Placeholder 3"/>
          <p:cNvSpPr>
            <a:spLocks noGrp="1"/>
          </p:cNvSpPr>
          <p:nvPr>
            <p:ph type="sldNum" sz="quarter" idx="5"/>
          </p:nvPr>
        </p:nvSpPr>
        <p:spPr/>
        <p:txBody>
          <a:bodyPr/>
          <a:lstStyle/>
          <a:p>
            <a:fld id="{E60C9AB7-2A79-4279-A7FE-31036E525365}" type="slidenum">
              <a:rPr lang="en-CA" smtClean="0"/>
              <a:t>48</a:t>
            </a:fld>
            <a:endParaRPr lang="en-CA"/>
          </a:p>
        </p:txBody>
      </p:sp>
    </p:spTree>
    <p:extLst>
      <p:ext uri="{BB962C8B-B14F-4D97-AF65-F5344CB8AC3E}">
        <p14:creationId xmlns:p14="http://schemas.microsoft.com/office/powerpoint/2010/main" val="206802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latin typeface="+mn-lt"/>
                <a:ea typeface="+mn-ea"/>
                <a:cs typeface="+mn-cs"/>
              </a:rPr>
              <a:t>&lt;dependencies&gt;</a:t>
            </a:r>
          </a:p>
          <a:p>
            <a:r>
              <a:rPr lang="en-CA" sz="1200" kern="1200" dirty="0">
                <a:solidFill>
                  <a:schemeClr val="tx1"/>
                </a:solidFill>
                <a:latin typeface="+mn-lt"/>
                <a:ea typeface="+mn-ea"/>
                <a:cs typeface="+mn-cs"/>
              </a:rPr>
              <a:t>  &lt;dependency&gt;</a:t>
            </a:r>
          </a:p>
          <a:p>
            <a:r>
              <a:rPr lang="en-CA" sz="1200" kern="1200" dirty="0">
                <a:solidFill>
                  <a:schemeClr val="tx1"/>
                </a:solidFill>
                <a:latin typeface="+mn-lt"/>
                <a:ea typeface="+mn-ea"/>
                <a:cs typeface="+mn-cs"/>
              </a:rPr>
              <a:t>  &lt;</a:t>
            </a:r>
            <a:r>
              <a:rPr lang="en-CA" sz="1200" kern="1200" dirty="0" err="1">
                <a:solidFill>
                  <a:schemeClr val="tx1"/>
                </a:solidFill>
                <a:latin typeface="+mn-lt"/>
                <a:ea typeface="+mn-ea"/>
                <a:cs typeface="+mn-cs"/>
              </a:rPr>
              <a:t>groupId</a:t>
            </a:r>
            <a:r>
              <a:rPr lang="en-CA" sz="1200" kern="1200" dirty="0">
                <a:solidFill>
                  <a:schemeClr val="tx1"/>
                </a:solidFill>
                <a:latin typeface="+mn-lt"/>
                <a:ea typeface="+mn-ea"/>
                <a:cs typeface="+mn-cs"/>
              </a:rPr>
              <a:t>&gt;</a:t>
            </a:r>
            <a:r>
              <a:rPr lang="en-CA" sz="1200" kern="1200" dirty="0" err="1">
                <a:solidFill>
                  <a:schemeClr val="tx1"/>
                </a:solidFill>
                <a:latin typeface="+mn-lt"/>
                <a:ea typeface="+mn-ea"/>
                <a:cs typeface="+mn-cs"/>
              </a:rPr>
              <a:t>org.apache.spark</a:t>
            </a:r>
            <a:r>
              <a:rPr lang="en-CA" sz="1200" kern="1200" dirty="0">
                <a:solidFill>
                  <a:schemeClr val="tx1"/>
                </a:solidFill>
                <a:latin typeface="+mn-lt"/>
                <a:ea typeface="+mn-ea"/>
                <a:cs typeface="+mn-cs"/>
              </a:rPr>
              <a:t>&lt;/</a:t>
            </a:r>
            <a:r>
              <a:rPr lang="en-CA" sz="1200" kern="1200" dirty="0" err="1">
                <a:solidFill>
                  <a:schemeClr val="tx1"/>
                </a:solidFill>
                <a:latin typeface="+mn-lt"/>
                <a:ea typeface="+mn-ea"/>
                <a:cs typeface="+mn-cs"/>
              </a:rPr>
              <a:t>groupId</a:t>
            </a:r>
            <a:r>
              <a:rPr lang="en-CA" sz="1200" kern="1200" dirty="0">
                <a:solidFill>
                  <a:schemeClr val="tx1"/>
                </a:solidFill>
                <a:latin typeface="+mn-lt"/>
                <a:ea typeface="+mn-ea"/>
                <a:cs typeface="+mn-cs"/>
              </a:rPr>
              <a:t>&gt;</a:t>
            </a:r>
          </a:p>
          <a:p>
            <a:r>
              <a:rPr lang="en-CA" sz="1200" kern="1200" dirty="0">
                <a:solidFill>
                  <a:schemeClr val="tx1"/>
                </a:solidFill>
                <a:latin typeface="+mn-lt"/>
                <a:ea typeface="+mn-ea"/>
                <a:cs typeface="+mn-cs"/>
              </a:rPr>
              <a:t>  &lt;</a:t>
            </a:r>
            <a:r>
              <a:rPr lang="en-CA" sz="1200" kern="1200" dirty="0" err="1">
                <a:solidFill>
                  <a:schemeClr val="tx1"/>
                </a:solidFill>
                <a:latin typeface="+mn-lt"/>
                <a:ea typeface="+mn-ea"/>
                <a:cs typeface="+mn-cs"/>
              </a:rPr>
              <a:t>artifactId</a:t>
            </a:r>
            <a:r>
              <a:rPr lang="en-CA" sz="1200" kern="1200" dirty="0">
                <a:solidFill>
                  <a:schemeClr val="tx1"/>
                </a:solidFill>
                <a:latin typeface="+mn-lt"/>
                <a:ea typeface="+mn-ea"/>
                <a:cs typeface="+mn-cs"/>
              </a:rPr>
              <a:t>&gt;spark-core_2.11&lt;/</a:t>
            </a:r>
            <a:r>
              <a:rPr lang="en-CA" sz="1200" kern="1200" dirty="0" err="1">
                <a:solidFill>
                  <a:schemeClr val="tx1"/>
                </a:solidFill>
                <a:latin typeface="+mn-lt"/>
                <a:ea typeface="+mn-ea"/>
                <a:cs typeface="+mn-cs"/>
              </a:rPr>
              <a:t>artifactId</a:t>
            </a:r>
            <a:r>
              <a:rPr lang="en-CA" sz="1200" kern="1200" dirty="0">
                <a:solidFill>
                  <a:schemeClr val="tx1"/>
                </a:solidFill>
                <a:latin typeface="+mn-lt"/>
                <a:ea typeface="+mn-ea"/>
                <a:cs typeface="+mn-cs"/>
              </a:rPr>
              <a:t>&gt;</a:t>
            </a:r>
          </a:p>
          <a:p>
            <a:r>
              <a:rPr lang="en-CA" sz="1200" kern="1200" dirty="0">
                <a:solidFill>
                  <a:schemeClr val="tx1"/>
                </a:solidFill>
                <a:latin typeface="+mn-lt"/>
                <a:ea typeface="+mn-ea"/>
                <a:cs typeface="+mn-cs"/>
              </a:rPr>
              <a:t>  &lt;version&gt;2.2.0&lt;/version&gt;</a:t>
            </a:r>
          </a:p>
          <a:p>
            <a:r>
              <a:rPr lang="en-CA" sz="1200" kern="1200" dirty="0">
                <a:solidFill>
                  <a:schemeClr val="tx1"/>
                </a:solidFill>
                <a:latin typeface="+mn-lt"/>
                <a:ea typeface="+mn-ea"/>
                <a:cs typeface="+mn-cs"/>
              </a:rPr>
              <a:t>  &lt;scope&gt;provided&lt;/scope&gt;</a:t>
            </a:r>
          </a:p>
          <a:p>
            <a:r>
              <a:rPr lang="en-CA" sz="1200" kern="1200" dirty="0">
                <a:solidFill>
                  <a:schemeClr val="tx1"/>
                </a:solidFill>
                <a:latin typeface="+mn-lt"/>
                <a:ea typeface="+mn-ea"/>
                <a:cs typeface="+mn-cs"/>
              </a:rPr>
              <a:t>  &lt;/dependency&gt;</a:t>
            </a:r>
          </a:p>
          <a:p>
            <a:r>
              <a:rPr lang="en-CA" sz="1200" kern="1200" dirty="0">
                <a:solidFill>
                  <a:schemeClr val="tx1"/>
                </a:solidFill>
                <a:latin typeface="+mn-lt"/>
                <a:ea typeface="+mn-ea"/>
                <a:cs typeface="+mn-cs"/>
              </a:rPr>
              <a:t>  &lt;/dependencies&gt;</a:t>
            </a:r>
          </a:p>
          <a:p>
            <a:r>
              <a:rPr lang="en-CA" sz="1200" kern="1200" dirty="0">
                <a:solidFill>
                  <a:schemeClr val="tx1"/>
                </a:solidFill>
                <a:latin typeface="+mn-lt"/>
                <a:ea typeface="+mn-ea"/>
                <a:cs typeface="+mn-cs"/>
              </a:rPr>
              <a:t>============</a:t>
            </a:r>
          </a:p>
          <a:p>
            <a:r>
              <a:rPr lang="en-CA" sz="1200" kern="1200" dirty="0">
                <a:solidFill>
                  <a:schemeClr val="tx1"/>
                </a:solidFill>
                <a:latin typeface="+mn-lt"/>
                <a:ea typeface="+mn-ea"/>
                <a:cs typeface="+mn-cs"/>
              </a:rPr>
              <a:t>This library will be downloaded .How do we know ? This library has dependency which will e downloaded This is the beauty of </a:t>
            </a:r>
            <a:r>
              <a:rPr lang="en-CA" sz="1200" kern="1200" dirty="0" err="1">
                <a:solidFill>
                  <a:schemeClr val="tx1"/>
                </a:solidFill>
                <a:latin typeface="+mn-lt"/>
                <a:ea typeface="+mn-ea"/>
                <a:cs typeface="+mn-cs"/>
              </a:rPr>
              <a:t>Mavon</a:t>
            </a:r>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We do not have to download anything </a:t>
            </a:r>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49</a:t>
            </a:fld>
            <a:endParaRPr lang="en-CA"/>
          </a:p>
        </p:txBody>
      </p:sp>
    </p:spTree>
    <p:extLst>
      <p:ext uri="{BB962C8B-B14F-4D97-AF65-F5344CB8AC3E}">
        <p14:creationId xmlns:p14="http://schemas.microsoft.com/office/powerpoint/2010/main" val="604909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51</a:t>
            </a:fld>
            <a:endParaRPr lang="en-CA"/>
          </a:p>
        </p:txBody>
      </p:sp>
    </p:spTree>
    <p:extLst>
      <p:ext uri="{BB962C8B-B14F-4D97-AF65-F5344CB8AC3E}">
        <p14:creationId xmlns:p14="http://schemas.microsoft.com/office/powerpoint/2010/main" val="1800586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Sc is spark context</a:t>
            </a:r>
          </a:p>
          <a:p>
            <a:r>
              <a:rPr lang="en-CA" dirty="0"/>
              <a:t>We have to create a spark context because in shell is already created but in my program I need to create</a:t>
            </a:r>
          </a:p>
          <a:p>
            <a:r>
              <a:rPr lang="en-CA" dirty="0"/>
              <a:t>Local[*] : means number of core allocated to your machine .</a:t>
            </a:r>
          </a:p>
          <a:p>
            <a:r>
              <a:rPr lang="en-CA" dirty="0"/>
              <a:t>===================================</a:t>
            </a:r>
          </a:p>
          <a:p>
            <a:r>
              <a:rPr lang="en-CA" dirty="0"/>
              <a:t>import </a:t>
            </a:r>
            <a:r>
              <a:rPr lang="en-CA" dirty="0" err="1"/>
              <a:t>org.apache.spark.SparkConf</a:t>
            </a:r>
            <a:endParaRPr lang="en-CA" dirty="0"/>
          </a:p>
          <a:p>
            <a:r>
              <a:rPr lang="en-CA" dirty="0"/>
              <a:t>import </a:t>
            </a:r>
            <a:r>
              <a:rPr lang="en-CA" dirty="0" err="1"/>
              <a:t>org.apache.spark.SparkContext</a:t>
            </a:r>
            <a:endParaRPr lang="en-CA" dirty="0"/>
          </a:p>
          <a:p>
            <a:endParaRPr lang="en-CA" dirty="0"/>
          </a:p>
          <a:p>
            <a:r>
              <a:rPr lang="en-CA" dirty="0"/>
              <a:t>object </a:t>
            </a:r>
            <a:r>
              <a:rPr lang="en-CA" dirty="0" err="1"/>
              <a:t>ReportGenerator</a:t>
            </a:r>
            <a:r>
              <a:rPr lang="en-CA" dirty="0"/>
              <a:t> {</a:t>
            </a:r>
          </a:p>
          <a:p>
            <a:r>
              <a:rPr lang="en-CA" dirty="0"/>
              <a:t>  </a:t>
            </a:r>
          </a:p>
          <a:p>
            <a:r>
              <a:rPr lang="en-CA" dirty="0"/>
              <a:t>  def main(</a:t>
            </a:r>
            <a:r>
              <a:rPr lang="en-CA" dirty="0" err="1"/>
              <a:t>args</a:t>
            </a:r>
            <a:r>
              <a:rPr lang="en-CA" dirty="0"/>
              <a:t>: Array[String]) {</a:t>
            </a:r>
          </a:p>
          <a:p>
            <a:r>
              <a:rPr lang="en-CA" dirty="0"/>
              <a:t>    </a:t>
            </a:r>
            <a:r>
              <a:rPr lang="en-CA" dirty="0" err="1"/>
              <a:t>val</a:t>
            </a:r>
            <a:r>
              <a:rPr lang="en-CA" dirty="0"/>
              <a:t> conf = (new </a:t>
            </a:r>
            <a:r>
              <a:rPr lang="en-CA" dirty="0" err="1"/>
              <a:t>SparkConf</a:t>
            </a:r>
            <a:r>
              <a:rPr lang="en-CA" dirty="0"/>
              <a:t>)</a:t>
            </a:r>
          </a:p>
          <a:p>
            <a:r>
              <a:rPr lang="en-CA" dirty="0"/>
              <a:t>      .</a:t>
            </a:r>
            <a:r>
              <a:rPr lang="en-CA" dirty="0" err="1"/>
              <a:t>setAppName</a:t>
            </a:r>
            <a:r>
              <a:rPr lang="en-CA" dirty="0"/>
              <a:t>("Sales Report Generator")</a:t>
            </a:r>
          </a:p>
          <a:p>
            <a:r>
              <a:rPr lang="en-CA" dirty="0"/>
              <a:t>      </a:t>
            </a:r>
          </a:p>
          <a:p>
            <a:r>
              <a:rPr lang="en-CA" dirty="0"/>
              <a:t>      </a:t>
            </a:r>
            <a:r>
              <a:rPr lang="en-CA" dirty="0" err="1"/>
              <a:t>val</a:t>
            </a:r>
            <a:r>
              <a:rPr lang="en-CA" dirty="0"/>
              <a:t> </a:t>
            </a:r>
            <a:r>
              <a:rPr lang="en-CA" dirty="0" err="1"/>
              <a:t>sc</a:t>
            </a:r>
            <a:r>
              <a:rPr lang="en-CA" dirty="0"/>
              <a:t> = new </a:t>
            </a:r>
            <a:r>
              <a:rPr lang="en-CA" dirty="0" err="1"/>
              <a:t>SparkContext</a:t>
            </a:r>
            <a:r>
              <a:rPr lang="en-CA" dirty="0"/>
              <a:t>(conf)</a:t>
            </a:r>
          </a:p>
          <a:p>
            <a:r>
              <a:rPr lang="en-CA" dirty="0"/>
              <a:t>    </a:t>
            </a:r>
          </a:p>
          <a:p>
            <a:r>
              <a:rPr lang="en-CA" dirty="0"/>
              <a:t>    </a:t>
            </a:r>
            <a:r>
              <a:rPr lang="en-CA" dirty="0" err="1"/>
              <a:t>val</a:t>
            </a:r>
            <a:r>
              <a:rPr lang="en-CA" dirty="0"/>
              <a:t> </a:t>
            </a:r>
            <a:r>
              <a:rPr lang="en-CA" dirty="0" err="1"/>
              <a:t>rdd</a:t>
            </a:r>
            <a:r>
              <a:rPr lang="en-CA" dirty="0"/>
              <a:t> = </a:t>
            </a:r>
            <a:r>
              <a:rPr lang="en-CA" dirty="0" err="1"/>
              <a:t>sc.textFile</a:t>
            </a:r>
            <a:r>
              <a:rPr lang="en-CA" dirty="0"/>
              <a:t>("/user/pedram/SalesJan2009.csv")</a:t>
            </a:r>
          </a:p>
          <a:p>
            <a:r>
              <a:rPr lang="en-CA" dirty="0"/>
              <a:t>    </a:t>
            </a:r>
          </a:p>
          <a:p>
            <a:r>
              <a:rPr lang="en-CA" dirty="0"/>
              <a:t>    </a:t>
            </a:r>
            <a:r>
              <a:rPr lang="en-CA" dirty="0" err="1"/>
              <a:t>val</a:t>
            </a:r>
            <a:r>
              <a:rPr lang="en-CA" dirty="0"/>
              <a:t> </a:t>
            </a:r>
            <a:r>
              <a:rPr lang="en-CA" dirty="0" err="1"/>
              <a:t>pairRdd</a:t>
            </a:r>
            <a:r>
              <a:rPr lang="en-CA" dirty="0"/>
              <a:t> = </a:t>
            </a:r>
            <a:r>
              <a:rPr lang="en-CA" dirty="0" err="1"/>
              <a:t>rdd.map</a:t>
            </a:r>
            <a:r>
              <a:rPr lang="en-CA" dirty="0"/>
              <a:t>(line =&gt; {</a:t>
            </a:r>
          </a:p>
          <a:p>
            <a:r>
              <a:rPr lang="en-CA" dirty="0"/>
              <a:t>      </a:t>
            </a:r>
            <a:r>
              <a:rPr lang="en-CA" dirty="0" err="1"/>
              <a:t>val</a:t>
            </a:r>
            <a:r>
              <a:rPr lang="en-CA" dirty="0"/>
              <a:t> elements = </a:t>
            </a:r>
            <a:r>
              <a:rPr lang="en-CA" dirty="0" err="1"/>
              <a:t>line.split</a:t>
            </a:r>
            <a:r>
              <a:rPr lang="en-CA" dirty="0"/>
              <a:t>(",")</a:t>
            </a:r>
          </a:p>
          <a:p>
            <a:r>
              <a:rPr lang="en-CA" dirty="0"/>
              <a:t>      (elements(2).trim, elements(1).</a:t>
            </a:r>
            <a:r>
              <a:rPr lang="en-CA" dirty="0" err="1"/>
              <a:t>trim.toInt</a:t>
            </a:r>
            <a:r>
              <a:rPr lang="en-CA" dirty="0"/>
              <a:t>)</a:t>
            </a:r>
          </a:p>
          <a:p>
            <a:r>
              <a:rPr lang="en-CA" dirty="0"/>
              <a:t>    })</a:t>
            </a:r>
          </a:p>
          <a:p>
            <a:r>
              <a:rPr lang="en-CA" dirty="0"/>
              <a:t>    </a:t>
            </a:r>
          </a:p>
          <a:p>
            <a:r>
              <a:rPr lang="en-CA" dirty="0"/>
              <a:t>    </a:t>
            </a:r>
            <a:r>
              <a:rPr lang="en-CA" dirty="0" err="1"/>
              <a:t>val</a:t>
            </a:r>
            <a:r>
              <a:rPr lang="en-CA" dirty="0"/>
              <a:t> </a:t>
            </a:r>
            <a:r>
              <a:rPr lang="en-CA" dirty="0" err="1"/>
              <a:t>aggRdd</a:t>
            </a:r>
            <a:r>
              <a:rPr lang="en-CA" dirty="0"/>
              <a:t> = </a:t>
            </a:r>
            <a:r>
              <a:rPr lang="en-CA" dirty="0" err="1"/>
              <a:t>pairRdd.reduceByKey</a:t>
            </a:r>
            <a:r>
              <a:rPr lang="en-CA" dirty="0"/>
              <a:t>((x, y) =&gt; x + y)</a:t>
            </a:r>
          </a:p>
          <a:p>
            <a:r>
              <a:rPr lang="en-CA" dirty="0"/>
              <a:t>    </a:t>
            </a:r>
          </a:p>
          <a:p>
            <a:r>
              <a:rPr lang="en-CA" dirty="0"/>
              <a:t>    </a:t>
            </a:r>
            <a:r>
              <a:rPr lang="en-CA" dirty="0" err="1"/>
              <a:t>aggRdd.foreach</a:t>
            </a:r>
            <a:r>
              <a:rPr lang="en-CA" dirty="0"/>
              <a:t>(element =&gt; </a:t>
            </a:r>
            <a:r>
              <a:rPr lang="en-CA" dirty="0" err="1"/>
              <a:t>println</a:t>
            </a:r>
            <a:r>
              <a:rPr lang="en-CA" dirty="0"/>
              <a:t>(element._1 + " = " + element._2))</a:t>
            </a:r>
          </a:p>
          <a:p>
            <a:r>
              <a:rPr lang="en-CA" dirty="0"/>
              <a:t>  } </a:t>
            </a:r>
          </a:p>
          <a:p>
            <a:r>
              <a:rPr lang="en-CA" dirty="0"/>
              <a:t>  </a:t>
            </a:r>
          </a:p>
          <a:p>
            <a:r>
              <a:rPr lang="en-CA" dirty="0"/>
              <a:t>  </a:t>
            </a:r>
          </a:p>
          <a:p>
            <a:r>
              <a:rPr lang="en-CA" dirty="0"/>
              <a:t>}</a:t>
            </a:r>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54</a:t>
            </a:fld>
            <a:endParaRPr lang="en-CA"/>
          </a:p>
        </p:txBody>
      </p:sp>
    </p:spTree>
    <p:extLst>
      <p:ext uri="{BB962C8B-B14F-4D97-AF65-F5344CB8AC3E}">
        <p14:creationId xmlns:p14="http://schemas.microsoft.com/office/powerpoint/2010/main" val="3554425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result is matching with previous commands which we ran</a:t>
            </a:r>
          </a:p>
          <a:p>
            <a:r>
              <a:rPr lang="en-CA" dirty="0"/>
              <a:t>=============================================</a:t>
            </a:r>
          </a:p>
          <a:p>
            <a:endParaRPr lang="en-CA" dirty="0"/>
          </a:p>
          <a:p>
            <a:r>
              <a:rPr lang="en-CA" dirty="0" err="1"/>
              <a:t>val</a:t>
            </a:r>
            <a:r>
              <a:rPr lang="en-CA" dirty="0"/>
              <a:t> </a:t>
            </a:r>
            <a:r>
              <a:rPr lang="en-CA" dirty="0" err="1"/>
              <a:t>rdd</a:t>
            </a:r>
            <a:r>
              <a:rPr lang="en-CA" dirty="0"/>
              <a:t> = </a:t>
            </a:r>
            <a:r>
              <a:rPr lang="en-CA" dirty="0" err="1"/>
              <a:t>sc.textFile</a:t>
            </a:r>
            <a:r>
              <a:rPr lang="en-CA" dirty="0"/>
              <a:t>("/user/pedram/SalesJan2009.csv")</a:t>
            </a:r>
          </a:p>
          <a:p>
            <a:endParaRPr lang="en-CA" dirty="0"/>
          </a:p>
          <a:p>
            <a:r>
              <a:rPr lang="en-CA" dirty="0"/>
              <a:t> </a:t>
            </a:r>
            <a:r>
              <a:rPr lang="en-CA" dirty="0" err="1"/>
              <a:t>val</a:t>
            </a:r>
            <a:r>
              <a:rPr lang="en-CA" dirty="0"/>
              <a:t> </a:t>
            </a:r>
            <a:r>
              <a:rPr lang="en-CA" dirty="0" err="1"/>
              <a:t>pairRdd</a:t>
            </a:r>
            <a:r>
              <a:rPr lang="en-CA" dirty="0"/>
              <a:t> = </a:t>
            </a:r>
            <a:r>
              <a:rPr lang="en-CA" dirty="0" err="1"/>
              <a:t>rdd.map</a:t>
            </a:r>
            <a:r>
              <a:rPr lang="en-CA" dirty="0"/>
              <a:t>(line =&gt; {</a:t>
            </a:r>
          </a:p>
          <a:p>
            <a:r>
              <a:rPr lang="en-CA" dirty="0"/>
              <a:t>  </a:t>
            </a:r>
            <a:r>
              <a:rPr lang="en-CA" dirty="0" err="1"/>
              <a:t>val</a:t>
            </a:r>
            <a:r>
              <a:rPr lang="en-CA" dirty="0"/>
              <a:t> elements = </a:t>
            </a:r>
            <a:r>
              <a:rPr lang="en-CA" dirty="0" err="1"/>
              <a:t>line.split</a:t>
            </a:r>
            <a:r>
              <a:rPr lang="en-CA" dirty="0"/>
              <a:t>(",")</a:t>
            </a:r>
          </a:p>
          <a:p>
            <a:r>
              <a:rPr lang="en-CA" dirty="0"/>
              <a:t>   (elements(2).trim, elements(1).</a:t>
            </a:r>
            <a:r>
              <a:rPr lang="en-CA" dirty="0" err="1"/>
              <a:t>trim.toInt</a:t>
            </a:r>
            <a:r>
              <a:rPr lang="en-CA" dirty="0"/>
              <a:t>)</a:t>
            </a:r>
          </a:p>
          <a:p>
            <a:r>
              <a:rPr lang="en-CA" dirty="0"/>
              <a:t>     }</a:t>
            </a:r>
          </a:p>
          <a:p>
            <a:r>
              <a:rPr lang="en-CA" dirty="0"/>
              <a:t>     )</a:t>
            </a:r>
          </a:p>
          <a:p>
            <a:endParaRPr lang="en-CA" dirty="0"/>
          </a:p>
          <a:p>
            <a:r>
              <a:rPr lang="en-CA" dirty="0" err="1"/>
              <a:t>val</a:t>
            </a:r>
            <a:r>
              <a:rPr lang="en-CA" dirty="0"/>
              <a:t> </a:t>
            </a:r>
            <a:r>
              <a:rPr lang="en-CA" dirty="0" err="1"/>
              <a:t>aggRdd</a:t>
            </a:r>
            <a:r>
              <a:rPr lang="en-CA" dirty="0"/>
              <a:t> = </a:t>
            </a:r>
            <a:r>
              <a:rPr lang="en-CA" dirty="0" err="1"/>
              <a:t>pairRdd.reduceByKey</a:t>
            </a:r>
            <a:r>
              <a:rPr lang="en-CA" dirty="0"/>
              <a:t>((x, y) =&gt; x + y)</a:t>
            </a:r>
          </a:p>
          <a:p>
            <a:endParaRPr lang="en-CA" dirty="0"/>
          </a:p>
          <a:p>
            <a:endParaRPr lang="en-CA" dirty="0"/>
          </a:p>
          <a:p>
            <a:r>
              <a:rPr lang="en-CA" dirty="0"/>
              <a:t> for (element &lt;- </a:t>
            </a:r>
            <a:r>
              <a:rPr lang="en-CA" dirty="0" err="1"/>
              <a:t>aggRdd.collect</a:t>
            </a:r>
            <a:r>
              <a:rPr lang="en-CA" dirty="0"/>
              <a:t>) {</a:t>
            </a:r>
          </a:p>
          <a:p>
            <a:r>
              <a:rPr lang="en-CA" dirty="0"/>
              <a:t>     </a:t>
            </a:r>
            <a:r>
              <a:rPr lang="en-CA" dirty="0" err="1"/>
              <a:t>println</a:t>
            </a:r>
            <a:r>
              <a:rPr lang="en-CA" dirty="0"/>
              <a:t>(element._1 + " = " + element._2)</a:t>
            </a:r>
          </a:p>
          <a:p>
            <a:r>
              <a:rPr lang="en-CA" dirty="0"/>
              <a:t>      }</a:t>
            </a:r>
          </a:p>
          <a:p>
            <a:endParaRPr lang="en-CA" dirty="0"/>
          </a:p>
          <a:p>
            <a:endParaRPr lang="en-CA" dirty="0"/>
          </a:p>
          <a:p>
            <a:r>
              <a:rPr lang="en-CA" dirty="0"/>
              <a:t>Mastercard = 458450</a:t>
            </a:r>
          </a:p>
          <a:p>
            <a:r>
              <a:rPr lang="en-CA" dirty="0"/>
              <a:t>Amex = 188900</a:t>
            </a:r>
          </a:p>
          <a:p>
            <a:r>
              <a:rPr lang="en-CA" dirty="0"/>
              <a:t>Diners = 133800</a:t>
            </a:r>
          </a:p>
          <a:p>
            <a:r>
              <a:rPr lang="en-CA" dirty="0"/>
              <a:t>Visa = 849350</a:t>
            </a:r>
          </a:p>
          <a:p>
            <a:endParaRPr lang="en-CA" dirty="0"/>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56</a:t>
            </a:fld>
            <a:endParaRPr lang="en-CA"/>
          </a:p>
        </p:txBody>
      </p:sp>
    </p:spTree>
    <p:extLst>
      <p:ext uri="{BB962C8B-B14F-4D97-AF65-F5344CB8AC3E}">
        <p14:creationId xmlns:p14="http://schemas.microsoft.com/office/powerpoint/2010/main" val="390222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Spark context is the heart of the spark </a:t>
            </a:r>
          </a:p>
          <a:p>
            <a:r>
              <a:rPr lang="en-CA" dirty="0"/>
              <a:t>It’s a handle to spark cluster </a:t>
            </a:r>
          </a:p>
          <a:p>
            <a:r>
              <a:rPr lang="en-CA" dirty="0"/>
              <a:t>Spark has parallelize the collections to 2 nodes</a:t>
            </a:r>
          </a:p>
          <a:p>
            <a:r>
              <a:rPr lang="en-CA" dirty="0"/>
              <a:t>these 7 values have been partitioned and distributed across these two nodes</a:t>
            </a:r>
          </a:p>
          <a:p>
            <a:r>
              <a:rPr lang="en-CA" dirty="0"/>
              <a:t>10 goes to partition 1</a:t>
            </a:r>
          </a:p>
          <a:p>
            <a:r>
              <a:rPr lang="en-CA" dirty="0"/>
              <a:t>20 goes to partition 2</a:t>
            </a:r>
          </a:p>
          <a:p>
            <a:r>
              <a:rPr lang="en-CA" dirty="0"/>
              <a:t>30 goes to partition 1 </a:t>
            </a:r>
          </a:p>
          <a:p>
            <a:r>
              <a:rPr lang="en-CA" dirty="0"/>
              <a:t>40 goes to partition 2</a:t>
            </a:r>
          </a:p>
          <a:p>
            <a:r>
              <a:rPr lang="en-CA" dirty="0"/>
              <a:t>…….</a:t>
            </a:r>
          </a:p>
          <a:p>
            <a:endParaRPr lang="en-CA" dirty="0"/>
          </a:p>
          <a:p>
            <a:r>
              <a:rPr lang="en-CA" dirty="0"/>
              <a:t>Distribute :</a:t>
            </a:r>
          </a:p>
          <a:p>
            <a:endParaRPr lang="en-CA" dirty="0"/>
          </a:p>
          <a:p>
            <a:r>
              <a:rPr lang="en-CA" dirty="0"/>
              <a:t>10 to first node</a:t>
            </a:r>
          </a:p>
          <a:p>
            <a:r>
              <a:rPr lang="en-CA" dirty="0"/>
              <a:t>20 to the second</a:t>
            </a:r>
          </a:p>
          <a:p>
            <a:pPr marL="228600" indent="-228600">
              <a:buAutoNum type="arabicPlain" startAt="30"/>
            </a:pPr>
            <a:r>
              <a:rPr lang="en-CA" dirty="0"/>
              <a:t>to first node</a:t>
            </a:r>
          </a:p>
          <a:p>
            <a:pPr marL="228600" indent="-228600">
              <a:buAutoNum type="arabicPlain" startAt="40"/>
            </a:pPr>
            <a:r>
              <a:rPr lang="en-CA" dirty="0"/>
              <a:t>to the second</a:t>
            </a:r>
          </a:p>
          <a:p>
            <a:pPr marL="228600" indent="-228600">
              <a:buAutoNum type="arabicPlain" startAt="40"/>
            </a:pPr>
            <a:endParaRPr lang="en-CA" dirty="0"/>
          </a:p>
          <a:p>
            <a:pPr marL="228600" indent="-228600">
              <a:buAutoNum type="arabicPlain" startAt="40"/>
            </a:pPr>
            <a:r>
              <a:rPr lang="en-CA" dirty="0" err="1"/>
              <a:t>Rdd</a:t>
            </a:r>
            <a:r>
              <a:rPr lang="en-CA" dirty="0"/>
              <a:t> is essentially a dataset which is being process .First case it was array (10 ,20 ….) was dataset</a:t>
            </a:r>
          </a:p>
          <a:p>
            <a:pPr marL="228600" indent="-228600">
              <a:buAutoNum type="arabicPlain" startAt="40"/>
            </a:pPr>
            <a:r>
              <a:rPr lang="en-CA" dirty="0" err="1"/>
              <a:t>Rdd</a:t>
            </a:r>
            <a:r>
              <a:rPr lang="en-CA" dirty="0"/>
              <a:t> will partition it and distribute it across all nodes</a:t>
            </a:r>
          </a:p>
          <a:p>
            <a:pPr marL="228600" indent="-228600">
              <a:buAutoNum type="arabicPlain" startAt="40"/>
            </a:pPr>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4</a:t>
            </a:fld>
            <a:endParaRPr lang="en-CA"/>
          </a:p>
        </p:txBody>
      </p:sp>
    </p:spTree>
    <p:extLst>
      <p:ext uri="{BB962C8B-B14F-4D97-AF65-F5344CB8AC3E}">
        <p14:creationId xmlns:p14="http://schemas.microsoft.com/office/powerpoint/2010/main" val="2888558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solidFill>
                <a:srgbClr val="FF0000"/>
              </a:solidFill>
            </a:endParaRPr>
          </a:p>
        </p:txBody>
      </p:sp>
      <p:sp>
        <p:nvSpPr>
          <p:cNvPr id="4" name="Slide Number Placeholder 3"/>
          <p:cNvSpPr>
            <a:spLocks noGrp="1"/>
          </p:cNvSpPr>
          <p:nvPr>
            <p:ph type="sldNum" sz="quarter" idx="5"/>
          </p:nvPr>
        </p:nvSpPr>
        <p:spPr/>
        <p:txBody>
          <a:bodyPr/>
          <a:lstStyle/>
          <a:p>
            <a:fld id="{E60C9AB7-2A79-4279-A7FE-31036E525365}" type="slidenum">
              <a:rPr lang="en-CA" smtClean="0"/>
              <a:t>57</a:t>
            </a:fld>
            <a:endParaRPr lang="en-CA"/>
          </a:p>
        </p:txBody>
      </p:sp>
    </p:spTree>
    <p:extLst>
      <p:ext uri="{BB962C8B-B14F-4D97-AF65-F5344CB8AC3E}">
        <p14:creationId xmlns:p14="http://schemas.microsoft.com/office/powerpoint/2010/main" val="21586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man Browse in the main class to see if you can get it</a:t>
            </a:r>
          </a:p>
        </p:txBody>
      </p:sp>
      <p:sp>
        <p:nvSpPr>
          <p:cNvPr id="4" name="Slide Number Placeholder 3"/>
          <p:cNvSpPr>
            <a:spLocks noGrp="1"/>
          </p:cNvSpPr>
          <p:nvPr>
            <p:ph type="sldNum" sz="quarter" idx="5"/>
          </p:nvPr>
        </p:nvSpPr>
        <p:spPr/>
        <p:txBody>
          <a:bodyPr/>
          <a:lstStyle/>
          <a:p>
            <a:fld id="{E60C9AB7-2A79-4279-A7FE-31036E525365}" type="slidenum">
              <a:rPr lang="en-CA" smtClean="0"/>
              <a:t>60</a:t>
            </a:fld>
            <a:endParaRPr lang="en-CA"/>
          </a:p>
        </p:txBody>
      </p:sp>
    </p:spTree>
    <p:extLst>
      <p:ext uri="{BB962C8B-B14F-4D97-AF65-F5344CB8AC3E}">
        <p14:creationId xmlns:p14="http://schemas.microsoft.com/office/powerpoint/2010/main" val="2306230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spark-submit --master local[*] --class </a:t>
            </a:r>
            <a:r>
              <a:rPr lang="en-CA" dirty="0" err="1"/>
              <a:t>com.pedram.spark.ReportGenerator</a:t>
            </a:r>
            <a:r>
              <a:rPr lang="en-CA" dirty="0"/>
              <a:t> /root/SalesRecordGenerator.jar</a:t>
            </a:r>
          </a:p>
          <a:p>
            <a:r>
              <a:rPr lang="en-CA" dirty="0"/>
              <a:t>Your class name is different than mine</a:t>
            </a:r>
          </a:p>
        </p:txBody>
      </p:sp>
      <p:sp>
        <p:nvSpPr>
          <p:cNvPr id="4" name="Slide Number Placeholder 3"/>
          <p:cNvSpPr>
            <a:spLocks noGrp="1"/>
          </p:cNvSpPr>
          <p:nvPr>
            <p:ph type="sldNum" sz="quarter" idx="5"/>
          </p:nvPr>
        </p:nvSpPr>
        <p:spPr/>
        <p:txBody>
          <a:bodyPr/>
          <a:lstStyle/>
          <a:p>
            <a:fld id="{E60C9AB7-2A79-4279-A7FE-31036E525365}" type="slidenum">
              <a:rPr lang="en-CA" smtClean="0"/>
              <a:t>63</a:t>
            </a:fld>
            <a:endParaRPr lang="en-CA"/>
          </a:p>
        </p:txBody>
      </p:sp>
    </p:spTree>
    <p:extLst>
      <p:ext uri="{BB962C8B-B14F-4D97-AF65-F5344CB8AC3E}">
        <p14:creationId xmlns:p14="http://schemas.microsoft.com/office/powerpoint/2010/main" val="6251356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65</a:t>
            </a:fld>
            <a:endParaRPr lang="en-CA"/>
          </a:p>
        </p:txBody>
      </p:sp>
    </p:spTree>
    <p:extLst>
      <p:ext uri="{BB962C8B-B14F-4D97-AF65-F5344CB8AC3E}">
        <p14:creationId xmlns:p14="http://schemas.microsoft.com/office/powerpoint/2010/main" val="29299043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66</a:t>
            </a:fld>
            <a:endParaRPr lang="en-CA"/>
          </a:p>
        </p:txBody>
      </p:sp>
    </p:spTree>
    <p:extLst>
      <p:ext uri="{BB962C8B-B14F-4D97-AF65-F5344CB8AC3E}">
        <p14:creationId xmlns:p14="http://schemas.microsoft.com/office/powerpoint/2010/main" val="34202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key pair</a:t>
            </a:r>
          </a:p>
        </p:txBody>
      </p:sp>
      <p:sp>
        <p:nvSpPr>
          <p:cNvPr id="4" name="Slide Number Placeholder 3"/>
          <p:cNvSpPr>
            <a:spLocks noGrp="1"/>
          </p:cNvSpPr>
          <p:nvPr>
            <p:ph type="sldNum" sz="quarter" idx="5"/>
          </p:nvPr>
        </p:nvSpPr>
        <p:spPr/>
        <p:txBody>
          <a:bodyPr/>
          <a:lstStyle/>
          <a:p>
            <a:fld id="{E60C9AB7-2A79-4279-A7FE-31036E525365}" type="slidenum">
              <a:rPr lang="en-CA" smtClean="0"/>
              <a:t>69</a:t>
            </a:fld>
            <a:endParaRPr lang="en-CA"/>
          </a:p>
        </p:txBody>
      </p:sp>
    </p:spTree>
    <p:extLst>
      <p:ext uri="{BB962C8B-B14F-4D97-AF65-F5344CB8AC3E}">
        <p14:creationId xmlns:p14="http://schemas.microsoft.com/office/powerpoint/2010/main" val="3071731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Remove Task</a:t>
            </a:r>
          </a:p>
        </p:txBody>
      </p:sp>
      <p:sp>
        <p:nvSpPr>
          <p:cNvPr id="4" name="Slide Number Placeholder 3"/>
          <p:cNvSpPr>
            <a:spLocks noGrp="1"/>
          </p:cNvSpPr>
          <p:nvPr>
            <p:ph type="sldNum" sz="quarter" idx="5"/>
          </p:nvPr>
        </p:nvSpPr>
        <p:spPr/>
        <p:txBody>
          <a:bodyPr/>
          <a:lstStyle/>
          <a:p>
            <a:fld id="{E60C9AB7-2A79-4279-A7FE-31036E525365}" type="slidenum">
              <a:rPr lang="en-CA" smtClean="0"/>
              <a:t>74</a:t>
            </a:fld>
            <a:endParaRPr lang="en-CA"/>
          </a:p>
        </p:txBody>
      </p:sp>
    </p:spTree>
    <p:extLst>
      <p:ext uri="{BB962C8B-B14F-4D97-AF65-F5344CB8AC3E}">
        <p14:creationId xmlns:p14="http://schemas.microsoft.com/office/powerpoint/2010/main" val="1389138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PuTTY does not natively support the private key format (.</a:t>
            </a:r>
            <a:r>
              <a:rPr lang="en-CA" dirty="0" err="1"/>
              <a:t>pem</a:t>
            </a:r>
            <a:r>
              <a:rPr lang="en-CA" dirty="0"/>
              <a:t>) generated by Amazon EC2. PuTTY has a tool named </a:t>
            </a:r>
            <a:r>
              <a:rPr lang="en-CA" dirty="0" err="1"/>
              <a:t>PuTTYgen</a:t>
            </a:r>
            <a:r>
              <a:rPr lang="en-CA" dirty="0"/>
              <a:t>, which can convert keys to the required PuTTY format (.</a:t>
            </a:r>
            <a:r>
              <a:rPr lang="en-CA" dirty="0" err="1"/>
              <a:t>ppk</a:t>
            </a:r>
            <a:r>
              <a:rPr lang="en-CA" dirty="0"/>
              <a:t>). You must convert your private key into this format (.</a:t>
            </a:r>
            <a:r>
              <a:rPr lang="en-CA" dirty="0" err="1"/>
              <a:t>ppk</a:t>
            </a:r>
            <a:r>
              <a:rPr lang="en-CA" dirty="0"/>
              <a:t>) before attempting to connect to your instance using PuTTY. </a:t>
            </a:r>
          </a:p>
          <a:p>
            <a:pPr marL="228600" indent="-228600">
              <a:buAutoNum type="arabicPeriod"/>
            </a:pPr>
            <a:r>
              <a:rPr lang="en-CA" dirty="0"/>
              <a:t>Start </a:t>
            </a:r>
            <a:r>
              <a:rPr lang="en-CA" dirty="0" err="1"/>
              <a:t>PuTTYgen</a:t>
            </a:r>
            <a:r>
              <a:rPr lang="en-CA" dirty="0"/>
              <a:t> (for example, from the Start menu, click All a. Programs &gt; PuTTY &gt; </a:t>
            </a:r>
            <a:r>
              <a:rPr lang="en-CA" dirty="0" err="1"/>
              <a:t>PuTTYgen</a:t>
            </a:r>
            <a:r>
              <a:rPr lang="en-CA" dirty="0"/>
              <a:t>). </a:t>
            </a:r>
          </a:p>
          <a:p>
            <a:pPr marL="0" indent="0">
              <a:buNone/>
            </a:pPr>
            <a:r>
              <a:rPr lang="en-CA" dirty="0"/>
              <a:t>2. Under Type of key to generate, select SSH-2 RSA </a:t>
            </a:r>
          </a:p>
          <a:p>
            <a:pPr marL="0" indent="0">
              <a:buNone/>
            </a:pPr>
            <a:r>
              <a:rPr lang="en-CA" dirty="0"/>
              <a:t> 3. Click Load. By default, </a:t>
            </a:r>
            <a:r>
              <a:rPr lang="en-CA" dirty="0" err="1"/>
              <a:t>PuTTYgen</a:t>
            </a:r>
            <a:r>
              <a:rPr lang="en-CA" dirty="0"/>
              <a:t> displays only files with the extension .</a:t>
            </a:r>
            <a:r>
              <a:rPr lang="en-CA" dirty="0" err="1"/>
              <a:t>ppk</a:t>
            </a:r>
            <a:r>
              <a:rPr lang="en-CA" dirty="0"/>
              <a:t>. To locate your .</a:t>
            </a:r>
            <a:r>
              <a:rPr lang="en-CA" dirty="0" err="1"/>
              <a:t>pem</a:t>
            </a:r>
            <a:r>
              <a:rPr lang="en-CA" dirty="0"/>
              <a:t> file, select the option to display files of all types. </a:t>
            </a:r>
          </a:p>
          <a:p>
            <a:pPr marL="0" indent="0">
              <a:buNone/>
            </a:pPr>
            <a:r>
              <a:rPr lang="en-CA" dirty="0"/>
              <a:t> 4. Select </a:t>
            </a:r>
            <a:r>
              <a:rPr lang="en-CA" dirty="0" err="1"/>
              <a:t>your.pem</a:t>
            </a:r>
            <a:r>
              <a:rPr lang="en-CA" dirty="0"/>
              <a:t> file for the key pair that you specified when you launch your instance, and then click Open. Click OK to dismiss the confirmation dialog box. </a:t>
            </a:r>
          </a:p>
          <a:p>
            <a:pPr marL="0" indent="0">
              <a:buNone/>
            </a:pPr>
            <a:r>
              <a:rPr lang="en-CA" dirty="0"/>
              <a:t>5. Click Save private key to save the key in the format that PuTTY can use. </a:t>
            </a:r>
            <a:r>
              <a:rPr lang="en-CA" dirty="0" err="1"/>
              <a:t>PuTTYgen</a:t>
            </a:r>
            <a:r>
              <a:rPr lang="en-CA" dirty="0"/>
              <a:t> displays a warning about saving the key without a passphrase. Click Yes. </a:t>
            </a:r>
          </a:p>
          <a:p>
            <a:pPr marL="0" indent="0">
              <a:buNone/>
            </a:pPr>
            <a:r>
              <a:rPr lang="en-CA" dirty="0"/>
              <a:t> 6. Specify the same name for the key that you used for the key pair (for example, my-keypair). PuTTY automatically adds the. </a:t>
            </a:r>
            <a:r>
              <a:rPr lang="en-CA" dirty="0" err="1"/>
              <a:t>ppk</a:t>
            </a:r>
            <a:r>
              <a:rPr lang="en-CA" dirty="0"/>
              <a:t> file extension. We used RSA since the Key Generator version is different. \\</a:t>
            </a:r>
          </a:p>
        </p:txBody>
      </p:sp>
      <p:sp>
        <p:nvSpPr>
          <p:cNvPr id="4" name="Slide Number Placeholder 3"/>
          <p:cNvSpPr>
            <a:spLocks noGrp="1"/>
          </p:cNvSpPr>
          <p:nvPr>
            <p:ph type="sldNum" sz="quarter" idx="5"/>
          </p:nvPr>
        </p:nvSpPr>
        <p:spPr/>
        <p:txBody>
          <a:bodyPr/>
          <a:lstStyle/>
          <a:p>
            <a:fld id="{E60C9AB7-2A79-4279-A7FE-31036E525365}" type="slidenum">
              <a:rPr lang="en-CA" smtClean="0"/>
              <a:t>78</a:t>
            </a:fld>
            <a:endParaRPr lang="en-CA"/>
          </a:p>
        </p:txBody>
      </p:sp>
    </p:spTree>
    <p:extLst>
      <p:ext uri="{BB962C8B-B14F-4D97-AF65-F5344CB8AC3E}">
        <p14:creationId xmlns:p14="http://schemas.microsoft.com/office/powerpoint/2010/main" val="1369404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Connect to YOUR instance using SSH and PuTTY </a:t>
            </a:r>
          </a:p>
          <a:p>
            <a:r>
              <a:rPr lang="en-CA" dirty="0"/>
              <a:t>1. Open PuTTY.exe  </a:t>
            </a:r>
          </a:p>
          <a:p>
            <a:r>
              <a:rPr lang="en-CA" dirty="0"/>
              <a:t> </a:t>
            </a:r>
          </a:p>
          <a:p>
            <a:r>
              <a:rPr lang="en-CA" dirty="0"/>
              <a:t>2. In the Host Name box, enter either Public DNS or Public IP of our instance.  </a:t>
            </a:r>
          </a:p>
          <a:p>
            <a:r>
              <a:rPr lang="en-CA" dirty="0"/>
              <a:t> </a:t>
            </a:r>
          </a:p>
          <a:p>
            <a:r>
              <a:rPr lang="en-CA" dirty="0"/>
              <a:t>3. In the Category list, expand SSH. </a:t>
            </a:r>
          </a:p>
          <a:p>
            <a:r>
              <a:rPr lang="en-CA" dirty="0"/>
              <a:t> </a:t>
            </a:r>
          </a:p>
          <a:p>
            <a:r>
              <a:rPr lang="en-CA" dirty="0"/>
              <a:t>4. Click Auth (don’t expand it). </a:t>
            </a:r>
          </a:p>
          <a:p>
            <a:r>
              <a:rPr lang="en-CA" dirty="0"/>
              <a:t> </a:t>
            </a:r>
          </a:p>
          <a:p>
            <a:r>
              <a:rPr lang="en-CA" dirty="0"/>
              <a:t>5. In the Private Key file for authentication box, browse to the PPK file that you downloaded and double-click it. </a:t>
            </a:r>
          </a:p>
          <a:p>
            <a:r>
              <a:rPr lang="en-CA" dirty="0"/>
              <a:t> </a:t>
            </a:r>
          </a:p>
          <a:p>
            <a:r>
              <a:rPr lang="en-CA" dirty="0"/>
              <a:t> </a:t>
            </a:r>
          </a:p>
        </p:txBody>
      </p:sp>
      <p:sp>
        <p:nvSpPr>
          <p:cNvPr id="4" name="Slide Number Placeholder 3"/>
          <p:cNvSpPr>
            <a:spLocks noGrp="1"/>
          </p:cNvSpPr>
          <p:nvPr>
            <p:ph type="sldNum" sz="quarter" idx="5"/>
          </p:nvPr>
        </p:nvSpPr>
        <p:spPr/>
        <p:txBody>
          <a:bodyPr/>
          <a:lstStyle/>
          <a:p>
            <a:fld id="{E60C9AB7-2A79-4279-A7FE-31036E525365}" type="slidenum">
              <a:rPr lang="en-CA" smtClean="0"/>
              <a:t>80</a:t>
            </a:fld>
            <a:endParaRPr lang="en-CA"/>
          </a:p>
        </p:txBody>
      </p:sp>
    </p:spTree>
    <p:extLst>
      <p:ext uri="{BB962C8B-B14F-4D97-AF65-F5344CB8AC3E}">
        <p14:creationId xmlns:p14="http://schemas.microsoft.com/office/powerpoint/2010/main" val="2709098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 </a:t>
            </a:r>
          </a:p>
          <a:p>
            <a:r>
              <a:rPr lang="en-CA" dirty="0"/>
              <a:t>6. Click Open. </a:t>
            </a:r>
          </a:p>
          <a:p>
            <a:r>
              <a:rPr lang="en-CA" dirty="0"/>
              <a:t>7. Click Yes when prompted to allow a first connection to this remote SSH server. Because you are using a key pair for authentication, you will not be prompted for a password. </a:t>
            </a:r>
          </a:p>
        </p:txBody>
      </p:sp>
      <p:sp>
        <p:nvSpPr>
          <p:cNvPr id="4" name="Slide Number Placeholder 3"/>
          <p:cNvSpPr>
            <a:spLocks noGrp="1"/>
          </p:cNvSpPr>
          <p:nvPr>
            <p:ph type="sldNum" sz="quarter" idx="5"/>
          </p:nvPr>
        </p:nvSpPr>
        <p:spPr/>
        <p:txBody>
          <a:bodyPr/>
          <a:lstStyle/>
          <a:p>
            <a:fld id="{E60C9AB7-2A79-4279-A7FE-31036E525365}" type="slidenum">
              <a:rPr lang="en-CA" smtClean="0"/>
              <a:t>81</a:t>
            </a:fld>
            <a:endParaRPr lang="en-CA"/>
          </a:p>
        </p:txBody>
      </p:sp>
    </p:spTree>
    <p:extLst>
      <p:ext uri="{BB962C8B-B14F-4D97-AF65-F5344CB8AC3E}">
        <p14:creationId xmlns:p14="http://schemas.microsoft.com/office/powerpoint/2010/main" val="266606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I have assigned two cores it will shows 2 as number of partitions</a:t>
            </a:r>
          </a:p>
          <a:p>
            <a:endParaRPr lang="en-CA" dirty="0"/>
          </a:p>
          <a:p>
            <a:r>
              <a:rPr lang="en-CA" dirty="0"/>
              <a:t>Element is what we receive if filter return true then </a:t>
            </a:r>
            <a:r>
              <a:rPr lang="en-CA" dirty="0" err="1"/>
              <a:t>rddFilter</a:t>
            </a:r>
            <a:r>
              <a:rPr lang="en-CA" dirty="0"/>
              <a:t> will contain that element .if filter returns false then </a:t>
            </a:r>
            <a:r>
              <a:rPr lang="en-CA" dirty="0" err="1"/>
              <a:t>rddFilter</a:t>
            </a:r>
            <a:r>
              <a:rPr lang="en-CA" dirty="0"/>
              <a:t> will not contain that element</a:t>
            </a:r>
          </a:p>
          <a:p>
            <a:r>
              <a:rPr lang="en-CA" dirty="0"/>
              <a:t>For example 10 is less than 40 and it will not be in the </a:t>
            </a:r>
            <a:r>
              <a:rPr lang="en-CA" dirty="0" err="1"/>
              <a:t>rdd</a:t>
            </a:r>
            <a:r>
              <a:rPr lang="en-CA" dirty="0"/>
              <a:t>	Filter however 50 is grater than 40 and it will be in the </a:t>
            </a:r>
            <a:r>
              <a:rPr lang="en-CA" dirty="0" err="1"/>
              <a:t>rddfilter</a:t>
            </a:r>
            <a:endParaRPr lang="en-CA" dirty="0"/>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6</a:t>
            </a:fld>
            <a:endParaRPr lang="en-CA"/>
          </a:p>
        </p:txBody>
      </p:sp>
    </p:spTree>
    <p:extLst>
      <p:ext uri="{BB962C8B-B14F-4D97-AF65-F5344CB8AC3E}">
        <p14:creationId xmlns:p14="http://schemas.microsoft.com/office/powerpoint/2010/main" val="21508056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82</a:t>
            </a:fld>
            <a:endParaRPr lang="en-CA"/>
          </a:p>
        </p:txBody>
      </p:sp>
    </p:spTree>
    <p:extLst>
      <p:ext uri="{BB962C8B-B14F-4D97-AF65-F5344CB8AC3E}">
        <p14:creationId xmlns:p14="http://schemas.microsoft.com/office/powerpoint/2010/main" val="41929558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83</a:t>
            </a:fld>
            <a:endParaRPr lang="en-CA"/>
          </a:p>
        </p:txBody>
      </p:sp>
    </p:spTree>
    <p:extLst>
      <p:ext uri="{BB962C8B-B14F-4D97-AF65-F5344CB8AC3E}">
        <p14:creationId xmlns:p14="http://schemas.microsoft.com/office/powerpoint/2010/main" val="27049666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84</a:t>
            </a:fld>
            <a:endParaRPr lang="en-CA"/>
          </a:p>
        </p:txBody>
      </p:sp>
    </p:spTree>
    <p:extLst>
      <p:ext uri="{BB962C8B-B14F-4D97-AF65-F5344CB8AC3E}">
        <p14:creationId xmlns:p14="http://schemas.microsoft.com/office/powerpoint/2010/main" val="29509107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85</a:t>
            </a:fld>
            <a:endParaRPr lang="en-CA"/>
          </a:p>
        </p:txBody>
      </p:sp>
    </p:spTree>
    <p:extLst>
      <p:ext uri="{BB962C8B-B14F-4D97-AF65-F5344CB8AC3E}">
        <p14:creationId xmlns:p14="http://schemas.microsoft.com/office/powerpoint/2010/main" val="2755568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86</a:t>
            </a:fld>
            <a:endParaRPr lang="en-CA"/>
          </a:p>
        </p:txBody>
      </p:sp>
    </p:spTree>
    <p:extLst>
      <p:ext uri="{BB962C8B-B14F-4D97-AF65-F5344CB8AC3E}">
        <p14:creationId xmlns:p14="http://schemas.microsoft.com/office/powerpoint/2010/main" val="27287411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87</a:t>
            </a:fld>
            <a:endParaRPr lang="en-CA"/>
          </a:p>
        </p:txBody>
      </p:sp>
    </p:spTree>
    <p:extLst>
      <p:ext uri="{BB962C8B-B14F-4D97-AF65-F5344CB8AC3E}">
        <p14:creationId xmlns:p14="http://schemas.microsoft.com/office/powerpoint/2010/main" val="33786575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88</a:t>
            </a:fld>
            <a:endParaRPr lang="en-CA"/>
          </a:p>
        </p:txBody>
      </p:sp>
    </p:spTree>
    <p:extLst>
      <p:ext uri="{BB962C8B-B14F-4D97-AF65-F5344CB8AC3E}">
        <p14:creationId xmlns:p14="http://schemas.microsoft.com/office/powerpoint/2010/main" val="488952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spark-submit --master yarn --deploy-mode cluster --class </a:t>
            </a:r>
            <a:r>
              <a:rPr lang="en-CA" dirty="0" err="1"/>
              <a:t>com.pedram.spark.ReportGenerator</a:t>
            </a:r>
            <a:r>
              <a:rPr lang="en-CA" dirty="0"/>
              <a:t> ReportGenerator.jar</a:t>
            </a:r>
          </a:p>
          <a:p>
            <a:endParaRPr lang="en-CA" dirty="0"/>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89</a:t>
            </a:fld>
            <a:endParaRPr lang="en-CA"/>
          </a:p>
        </p:txBody>
      </p:sp>
    </p:spTree>
    <p:extLst>
      <p:ext uri="{BB962C8B-B14F-4D97-AF65-F5344CB8AC3E}">
        <p14:creationId xmlns:p14="http://schemas.microsoft.com/office/powerpoint/2010/main" val="395008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92</a:t>
            </a:fld>
            <a:endParaRPr lang="en-CA"/>
          </a:p>
        </p:txBody>
      </p:sp>
    </p:spTree>
    <p:extLst>
      <p:ext uri="{BB962C8B-B14F-4D97-AF65-F5344CB8AC3E}">
        <p14:creationId xmlns:p14="http://schemas.microsoft.com/office/powerpoint/2010/main" val="5861525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93</a:t>
            </a:fld>
            <a:endParaRPr lang="en-CA"/>
          </a:p>
        </p:txBody>
      </p:sp>
    </p:spTree>
    <p:extLst>
      <p:ext uri="{BB962C8B-B14F-4D97-AF65-F5344CB8AC3E}">
        <p14:creationId xmlns:p14="http://schemas.microsoft.com/office/powerpoint/2010/main" val="1820208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Operation Map</a:t>
            </a:r>
          </a:p>
          <a:p>
            <a:r>
              <a:rPr lang="en-CA" dirty="0"/>
              <a:t>We saw in </a:t>
            </a:r>
            <a:r>
              <a:rPr lang="en-CA" dirty="0" err="1"/>
              <a:t>scala</a:t>
            </a:r>
            <a:endParaRPr lang="en-CA" dirty="0"/>
          </a:p>
          <a:p>
            <a:r>
              <a:rPr lang="en-CA" dirty="0"/>
              <a:t>We map each value to different value </a:t>
            </a:r>
          </a:p>
          <a:p>
            <a:r>
              <a:rPr lang="en-CA" dirty="0"/>
              <a:t>Even the </a:t>
            </a:r>
            <a:r>
              <a:rPr lang="en-CA" dirty="0" err="1"/>
              <a:t>rdd</a:t>
            </a:r>
            <a:r>
              <a:rPr lang="en-CA" dirty="0"/>
              <a:t> has more elements it still has 2 nodes to process</a:t>
            </a:r>
          </a:p>
          <a:p>
            <a:endParaRPr lang="en-CA" dirty="0"/>
          </a:p>
          <a:p>
            <a:r>
              <a:rPr lang="en-CA" dirty="0"/>
              <a:t>So its in </a:t>
            </a:r>
            <a:r>
              <a:rPr lang="en-CA" b="1" dirty="0"/>
              <a:t>insufficient</a:t>
            </a:r>
            <a:r>
              <a:rPr lang="en-CA" dirty="0"/>
              <a:t> to have three elements in to partitions so we can reparation it</a:t>
            </a:r>
          </a:p>
          <a:p>
            <a:r>
              <a:rPr lang="en-CA" dirty="0"/>
              <a:t>The reason for repartitioning data is avoid have skewed data .In this case is skewed partition</a:t>
            </a:r>
          </a:p>
          <a:p>
            <a:r>
              <a:rPr lang="en-CA" dirty="0"/>
              <a:t>Some partition has more values</a:t>
            </a:r>
          </a:p>
          <a:p>
            <a:endParaRPr lang="en-CA" dirty="0"/>
          </a:p>
          <a:p>
            <a:r>
              <a:rPr lang="en-CA" dirty="0"/>
              <a:t>Assume we have 4 partition .</a:t>
            </a:r>
          </a:p>
          <a:p>
            <a:r>
              <a:rPr lang="en-CA" dirty="0"/>
              <a:t>partition 1 has 100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partition 2 has 5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partition 3 has 0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partition 4 has 50 records</a:t>
            </a:r>
          </a:p>
          <a:p>
            <a:endParaRPr lang="en-CA" dirty="0"/>
          </a:p>
          <a:p>
            <a:r>
              <a:rPr lang="en-CA" dirty="0"/>
              <a:t>This is extremely skewed.</a:t>
            </a:r>
          </a:p>
          <a:p>
            <a:r>
              <a:rPr lang="en-CA" dirty="0"/>
              <a:t>Problem : we do not need to have a task for partition 3 because we are losing resource for something we does not have record.</a:t>
            </a:r>
          </a:p>
          <a:p>
            <a:r>
              <a:rPr lang="en-CA" dirty="0"/>
              <a:t>Moreover is </a:t>
            </a:r>
            <a:r>
              <a:rPr lang="en-CA" dirty="0" err="1"/>
              <a:t>insuffient</a:t>
            </a:r>
            <a:r>
              <a:rPr lang="en-CA" dirty="0"/>
              <a:t> to do it 5 records in partition 2 we can move it to another partition .</a:t>
            </a:r>
            <a:r>
              <a:rPr lang="en-CA" dirty="0" err="1"/>
              <a:t>Thats</a:t>
            </a:r>
            <a:r>
              <a:rPr lang="en-CA" dirty="0"/>
              <a:t> why repartitioning is very important.</a:t>
            </a:r>
          </a:p>
          <a:p>
            <a:r>
              <a:rPr lang="en-CA" dirty="0"/>
              <a:t>When we do repartition to three spark see that as 100+5+50 records = 155 records</a:t>
            </a:r>
          </a:p>
          <a:p>
            <a:endParaRPr lang="en-CA" dirty="0"/>
          </a:p>
          <a:p>
            <a:r>
              <a:rPr lang="en-CA" dirty="0"/>
              <a:t>Node 1 -100   1 minutes</a:t>
            </a:r>
          </a:p>
          <a:p>
            <a:r>
              <a:rPr lang="en-CA" dirty="0"/>
              <a:t>Node 2 – 5       5 se</a:t>
            </a:r>
          </a:p>
          <a:p>
            <a:r>
              <a:rPr lang="en-CA" dirty="0"/>
              <a:t>Node 3 – 0      (one </a:t>
            </a:r>
            <a:r>
              <a:rPr lang="en-CA" dirty="0" err="1"/>
              <a:t>cpu</a:t>
            </a:r>
            <a:r>
              <a:rPr lang="en-CA" dirty="0"/>
              <a:t> core and some memory are allocated)</a:t>
            </a:r>
          </a:p>
          <a:p>
            <a:r>
              <a:rPr lang="en-CA" dirty="0"/>
              <a:t>Node 4 -50      30 se</a:t>
            </a:r>
          </a:p>
          <a:p>
            <a:endParaRPr lang="en-CA" dirty="0"/>
          </a:p>
          <a:p>
            <a:r>
              <a:rPr lang="en-CA" dirty="0"/>
              <a:t>(All the jobs has to wait till everyone finish .even they finish early)</a:t>
            </a:r>
          </a:p>
          <a:p>
            <a:endParaRPr lang="en-CA" dirty="0"/>
          </a:p>
          <a:p>
            <a:r>
              <a:rPr lang="en-CA" dirty="0"/>
              <a:t>So it will change it to </a:t>
            </a:r>
          </a:p>
          <a:p>
            <a:endParaRPr lang="en-CA" dirty="0"/>
          </a:p>
          <a:p>
            <a:r>
              <a:rPr lang="en-CA" dirty="0"/>
              <a:t>Node 1 -50    30 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Node 2 – 50    30 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Node 3 – 55    30 second</a:t>
            </a:r>
          </a:p>
          <a:p>
            <a:endParaRPr lang="en-CA" dirty="0"/>
          </a:p>
          <a:p>
            <a:r>
              <a:rPr lang="en-CA" dirty="0"/>
              <a:t>Its not guarantee to have node 1s 50 it might be 45 or node 3 as 45 </a:t>
            </a:r>
          </a:p>
          <a:p>
            <a:endParaRPr lang="en-CA" dirty="0"/>
          </a:p>
          <a:p>
            <a:r>
              <a:rPr lang="en-CA" dirty="0"/>
              <a:t>We partition to make it more efficient .</a:t>
            </a:r>
          </a:p>
          <a:p>
            <a:endParaRPr lang="en-CA" dirty="0"/>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7</a:t>
            </a:fld>
            <a:endParaRPr lang="en-CA"/>
          </a:p>
        </p:txBody>
      </p:sp>
    </p:spTree>
    <p:extLst>
      <p:ext uri="{BB962C8B-B14F-4D97-AF65-F5344CB8AC3E}">
        <p14:creationId xmlns:p14="http://schemas.microsoft.com/office/powerpoint/2010/main" val="31240254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NUMBER OF core specifies the number of task which can be run in parallel.</a:t>
            </a:r>
          </a:p>
          <a:p>
            <a:endParaRPr lang="en-CA" dirty="0"/>
          </a:p>
          <a:p>
            <a:r>
              <a:rPr lang="en-CA" dirty="0"/>
              <a:t>Driver core and driver memory are not significant </a:t>
            </a:r>
          </a:p>
          <a:p>
            <a:r>
              <a:rPr lang="en-CA" dirty="0"/>
              <a:t>How do we decide about number of cores per  executers ?  Your core define the number of parallelism is achieved.</a:t>
            </a:r>
          </a:p>
          <a:p>
            <a:r>
              <a:rPr lang="en-CA" dirty="0"/>
              <a:t>If our data is large we give sufficient number of core .</a:t>
            </a:r>
          </a:p>
          <a:p>
            <a:r>
              <a:rPr lang="en-CA" dirty="0"/>
              <a:t>Assume we have 10G of data. How the file loaded and how many task is created.</a:t>
            </a:r>
          </a:p>
          <a:p>
            <a:r>
              <a:rPr lang="en-CA" dirty="0"/>
              <a:t>File stored as block and each block is like number of split </a:t>
            </a:r>
          </a:p>
          <a:p>
            <a:r>
              <a:rPr lang="en-CA" dirty="0"/>
              <a:t>(10g *1024 ) /128 = 80 blocks</a:t>
            </a:r>
          </a:p>
          <a:p>
            <a:r>
              <a:rPr lang="en-CA" dirty="0"/>
              <a:t>Number of input splits equals the number of partitions when this statement executes(that </a:t>
            </a:r>
            <a:r>
              <a:rPr lang="en-CA" dirty="0" err="1"/>
              <a:t>rdd</a:t>
            </a:r>
            <a:r>
              <a:rPr lang="en-CA" dirty="0"/>
              <a:t> will have 80 partitions)</a:t>
            </a:r>
          </a:p>
        </p:txBody>
      </p:sp>
      <p:sp>
        <p:nvSpPr>
          <p:cNvPr id="4" name="Slide Number Placeholder 3"/>
          <p:cNvSpPr>
            <a:spLocks noGrp="1"/>
          </p:cNvSpPr>
          <p:nvPr>
            <p:ph type="sldNum" sz="quarter" idx="5"/>
          </p:nvPr>
        </p:nvSpPr>
        <p:spPr/>
        <p:txBody>
          <a:bodyPr/>
          <a:lstStyle/>
          <a:p>
            <a:fld id="{E60C9AB7-2A79-4279-A7FE-31036E525365}" type="slidenum">
              <a:rPr lang="en-CA" smtClean="0"/>
              <a:t>97</a:t>
            </a:fld>
            <a:endParaRPr lang="en-CA"/>
          </a:p>
        </p:txBody>
      </p:sp>
    </p:spTree>
    <p:extLst>
      <p:ext uri="{BB962C8B-B14F-4D97-AF65-F5344CB8AC3E}">
        <p14:creationId xmlns:p14="http://schemas.microsoft.com/office/powerpoint/2010/main" val="29315210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spark-submit --master yarn --deploy-mode cluster --num-executors 2 --executor-cores 2 --executor-memory 4G  --driver-cores 1 --driver-memory 1G --class </a:t>
            </a:r>
            <a:r>
              <a:rPr lang="en-CA" dirty="0" err="1"/>
              <a:t>com.pedram.spark.ReportGenerator</a:t>
            </a:r>
            <a:r>
              <a:rPr lang="en-CA" dirty="0"/>
              <a:t> </a:t>
            </a:r>
            <a:r>
              <a:rPr lang="en-CA" dirty="0" err="1"/>
              <a:t>ReportGene</a:t>
            </a:r>
            <a:endParaRPr lang="en-CA" dirty="0"/>
          </a:p>
          <a:p>
            <a:r>
              <a:rPr lang="en-CA" dirty="0"/>
              <a:t>rator.jar</a:t>
            </a:r>
          </a:p>
        </p:txBody>
      </p:sp>
      <p:sp>
        <p:nvSpPr>
          <p:cNvPr id="4" name="Slide Number Placeholder 3"/>
          <p:cNvSpPr>
            <a:spLocks noGrp="1"/>
          </p:cNvSpPr>
          <p:nvPr>
            <p:ph type="sldNum" sz="quarter" idx="5"/>
          </p:nvPr>
        </p:nvSpPr>
        <p:spPr/>
        <p:txBody>
          <a:bodyPr/>
          <a:lstStyle/>
          <a:p>
            <a:fld id="{E60C9AB7-2A79-4279-A7FE-31036E525365}" type="slidenum">
              <a:rPr lang="en-CA" smtClean="0"/>
              <a:t>98</a:t>
            </a:fld>
            <a:endParaRPr lang="en-CA"/>
          </a:p>
        </p:txBody>
      </p:sp>
    </p:spTree>
    <p:extLst>
      <p:ext uri="{BB962C8B-B14F-4D97-AF65-F5344CB8AC3E}">
        <p14:creationId xmlns:p14="http://schemas.microsoft.com/office/powerpoint/2010/main" val="26443206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Collect apply in driver and foreach apply in executer </a:t>
            </a:r>
          </a:p>
        </p:txBody>
      </p:sp>
      <p:sp>
        <p:nvSpPr>
          <p:cNvPr id="4" name="Slide Number Placeholder 3"/>
          <p:cNvSpPr>
            <a:spLocks noGrp="1"/>
          </p:cNvSpPr>
          <p:nvPr>
            <p:ph type="sldNum" sz="quarter" idx="5"/>
          </p:nvPr>
        </p:nvSpPr>
        <p:spPr/>
        <p:txBody>
          <a:bodyPr/>
          <a:lstStyle/>
          <a:p>
            <a:fld id="{E60C9AB7-2A79-4279-A7FE-31036E525365}" type="slidenum">
              <a:rPr lang="en-CA" smtClean="0"/>
              <a:t>100</a:t>
            </a:fld>
            <a:endParaRPr lang="en-CA"/>
          </a:p>
        </p:txBody>
      </p:sp>
    </p:spTree>
    <p:extLst>
      <p:ext uri="{BB962C8B-B14F-4D97-AF65-F5344CB8AC3E}">
        <p14:creationId xmlns:p14="http://schemas.microsoft.com/office/powerpoint/2010/main" val="42611125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When I said master my driver was running on one of those slave nodes</a:t>
            </a:r>
          </a:p>
          <a:p>
            <a:r>
              <a:rPr lang="en-CA" b="1" dirty="0"/>
              <a:t>But when I said client my driver was running on this machine. (on the machine which you run submit command)</a:t>
            </a:r>
          </a:p>
        </p:txBody>
      </p:sp>
      <p:sp>
        <p:nvSpPr>
          <p:cNvPr id="4" name="Slide Number Placeholder 3"/>
          <p:cNvSpPr>
            <a:spLocks noGrp="1"/>
          </p:cNvSpPr>
          <p:nvPr>
            <p:ph type="sldNum" sz="quarter" idx="5"/>
          </p:nvPr>
        </p:nvSpPr>
        <p:spPr/>
        <p:txBody>
          <a:bodyPr/>
          <a:lstStyle/>
          <a:p>
            <a:fld id="{E60C9AB7-2A79-4279-A7FE-31036E525365}" type="slidenum">
              <a:rPr lang="en-CA" smtClean="0"/>
              <a:t>101</a:t>
            </a:fld>
            <a:endParaRPr lang="en-CA"/>
          </a:p>
        </p:txBody>
      </p:sp>
    </p:spTree>
    <p:extLst>
      <p:ext uri="{BB962C8B-B14F-4D97-AF65-F5344CB8AC3E}">
        <p14:creationId xmlns:p14="http://schemas.microsoft.com/office/powerpoint/2010/main" val="1063791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run this code this code “</a:t>
            </a:r>
            <a:r>
              <a:rPr lang="en-CA" dirty="0" err="1"/>
              <a:t>rddMap.map</a:t>
            </a:r>
            <a:r>
              <a:rPr lang="en-CA" dirty="0"/>
              <a:t>(element =&gt; element + 20)” will move to the partition and this code become a task in that partition.</a:t>
            </a:r>
          </a:p>
          <a:p>
            <a:r>
              <a:rPr lang="en-CA" dirty="0"/>
              <a:t>Another task will be created for 120 and it will run the code for that partition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Then Another task will be created for 140 and it will run the code for that partition.</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8</a:t>
            </a:fld>
            <a:endParaRPr lang="en-CA"/>
          </a:p>
        </p:txBody>
      </p:sp>
    </p:spTree>
    <p:extLst>
      <p:ext uri="{BB962C8B-B14F-4D97-AF65-F5344CB8AC3E}">
        <p14:creationId xmlns:p14="http://schemas.microsoft.com/office/powerpoint/2010/main" val="209204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Every spark program has two components :Driver , the set of executer or worker nodes</a:t>
            </a:r>
          </a:p>
          <a:p>
            <a:endParaRPr lang="en-CA" dirty="0"/>
          </a:p>
          <a:p>
            <a:r>
              <a:rPr lang="en-CA" dirty="0"/>
              <a:t>1. Driver</a:t>
            </a:r>
          </a:p>
          <a:p>
            <a:r>
              <a:rPr lang="en-CA" dirty="0"/>
              <a:t>2. Set of executors or worker nodes</a:t>
            </a:r>
          </a:p>
          <a:p>
            <a:endParaRPr lang="en-CA" dirty="0"/>
          </a:p>
          <a:p>
            <a:r>
              <a:rPr lang="en-CA" dirty="0"/>
              <a:t>Driver is where your main program runs .Every spark program has main</a:t>
            </a:r>
          </a:p>
          <a:p>
            <a:r>
              <a:rPr lang="en-CA" dirty="0"/>
              <a:t>The ex  are the machine which always our task runs</a:t>
            </a:r>
          </a:p>
          <a:p>
            <a:r>
              <a:rPr lang="en-CA" dirty="0"/>
              <a:t>In this case we have 4 partition or 4 executer (probably) </a:t>
            </a:r>
            <a:r>
              <a:rPr lang="en-CA" dirty="0" err="1"/>
              <a:t>sc.textFile</a:t>
            </a:r>
            <a:r>
              <a:rPr lang="en-CA" dirty="0"/>
              <a:t>("/user/pedram/SalesJan2009.csv", </a:t>
            </a:r>
            <a:r>
              <a:rPr lang="en-CA" b="1" dirty="0"/>
              <a:t>4) .we have mentioned explicitly that we need four partitions</a:t>
            </a:r>
          </a:p>
          <a:p>
            <a:endParaRPr lang="en-CA" dirty="0"/>
          </a:p>
          <a:p>
            <a:r>
              <a:rPr lang="en-CA" dirty="0"/>
              <a:t>When we run </a:t>
            </a:r>
            <a:r>
              <a:rPr lang="en-CA" dirty="0" err="1"/>
              <a:t>textfile</a:t>
            </a:r>
            <a:r>
              <a:rPr lang="en-CA" dirty="0"/>
              <a:t> command  ,driver will ask executer to actually load partial of the data in to the memory . </a:t>
            </a:r>
          </a:p>
          <a:p>
            <a:endParaRPr lang="en-CA" dirty="0"/>
          </a:p>
          <a:p>
            <a:r>
              <a:rPr lang="en-CA" dirty="0"/>
              <a:t>=========================================================</a:t>
            </a:r>
          </a:p>
          <a:p>
            <a:r>
              <a:rPr lang="en-CA" dirty="0"/>
              <a:t>Assume we use the following and our data has 8 blocks</a:t>
            </a:r>
          </a:p>
          <a:p>
            <a:r>
              <a:rPr lang="en-CA" dirty="0"/>
              <a:t> </a:t>
            </a:r>
            <a:r>
              <a:rPr lang="en-CA" dirty="0" err="1"/>
              <a:t>sc.textFile</a:t>
            </a:r>
            <a:r>
              <a:rPr lang="en-CA" dirty="0"/>
              <a:t>("/user/pedram/SalesJan2009.csv, 4“)</a:t>
            </a:r>
          </a:p>
          <a:p>
            <a:endParaRPr lang="en-CA" dirty="0"/>
          </a:p>
          <a:p>
            <a:r>
              <a:rPr lang="en-CA" dirty="0"/>
              <a:t>This file has 8 blocks in hdfs so it will loads 2 blocks in executer 1 and 2 blocks in executer 2 ,…</a:t>
            </a:r>
          </a:p>
          <a:p>
            <a:r>
              <a:rPr lang="en-CA" dirty="0"/>
              <a:t>Each block become one partition . Each executer have two partition .</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9</a:t>
            </a:fld>
            <a:endParaRPr lang="en-CA"/>
          </a:p>
        </p:txBody>
      </p:sp>
    </p:spTree>
    <p:extLst>
      <p:ext uri="{BB962C8B-B14F-4D97-AF65-F5344CB8AC3E}">
        <p14:creationId xmlns:p14="http://schemas.microsoft.com/office/powerpoint/2010/main" val="1435699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Times New Roman" panose="02020603050405020304" pitchFamily="18" charset="0"/>
                <a:cs typeface="Times New Roman" panose="02020603050405020304" pitchFamily="18" charset="0"/>
              </a:rPr>
              <a:t>If using a path on the local filesystem, the file must also be accessible at the same path on worker nodes.</a:t>
            </a:r>
          </a:p>
          <a:p>
            <a:r>
              <a:rPr lang="en-CA" dirty="0"/>
              <a:t>Why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When we run  “</a:t>
            </a:r>
            <a:r>
              <a:rPr lang="en-CA" dirty="0" err="1"/>
              <a:t>sc.textFile</a:t>
            </a:r>
            <a:r>
              <a:rPr lang="en-CA" dirty="0"/>
              <a:t>("/user/pedram/SalesJan2009.csv, 4“)” driver will move this code to each executer which is a different node or machine in the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While running the program or driver this code will move to other 4 machines .When It goes to each four machines each of them have their own file system .if it is hdfs no problem because there is only one file name but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it is local then this path ("/user/pedram/SalesJan2009.csv, 4“)”  may not be valid for that node. It means the file should be presented in this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2 distinction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When we load an  hdfs file each block become a partition in an executer while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When we load from local file system a copy of the same file will copy to each executer .each file become a partition unless we mention 4 in   “</a:t>
            </a:r>
            <a:r>
              <a:rPr lang="en-CA" dirty="0" err="1"/>
              <a:t>sc.textFile</a:t>
            </a:r>
            <a:r>
              <a:rPr lang="en-CA" dirty="0"/>
              <a:t>("/user/pedram/SalesJan2009.csv, 4“)” </a:t>
            </a:r>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where each file become 4 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a:t>
            </a:r>
            <a:r>
              <a:rPr lang="en-CA" dirty="0" err="1"/>
              <a:t>val</a:t>
            </a:r>
            <a:r>
              <a:rPr lang="en-CA" dirty="0"/>
              <a:t> </a:t>
            </a:r>
            <a:r>
              <a:rPr lang="en-CA" dirty="0" err="1"/>
              <a:t>fileRdd</a:t>
            </a:r>
            <a:r>
              <a:rPr lang="en-CA" dirty="0"/>
              <a:t> = “</a:t>
            </a:r>
            <a:r>
              <a:rPr lang="en-CA" dirty="0" err="1"/>
              <a:t>sc.textFile</a:t>
            </a:r>
            <a:r>
              <a:rPr lang="en-CA" dirty="0"/>
              <a:t>("/user/pedram/SalesJan2009.csv, 4“)”  four copies in each executers .so the files need to be </a:t>
            </a:r>
            <a:r>
              <a:rPr lang="en-CA" dirty="0" err="1"/>
              <a:t>splitted</a:t>
            </a:r>
            <a:r>
              <a:rPr lang="en-CA" dirty="0"/>
              <a:t>. paste on each executer .then this statement  needs to be executed “</a:t>
            </a:r>
            <a:r>
              <a:rPr lang="en-CA" dirty="0" err="1"/>
              <a:t>val</a:t>
            </a:r>
            <a:r>
              <a:rPr lang="en-CA" dirty="0"/>
              <a:t> </a:t>
            </a:r>
            <a:r>
              <a:rPr lang="en-CA" dirty="0" err="1"/>
              <a:t>fileRdd</a:t>
            </a:r>
            <a:r>
              <a:rPr lang="en-CA" dirty="0"/>
              <a:t> = “</a:t>
            </a:r>
            <a:r>
              <a:rPr lang="en-CA" dirty="0" err="1"/>
              <a:t>sc.textFile</a:t>
            </a:r>
            <a:r>
              <a:rPr lang="en-CA" dirty="0"/>
              <a:t>("/user/pedram/SalesJan2009.csv, 4“)” otherwise if we copy the same file with same contents so data will be duplicated (for example in this case is 4 duplication)</a:t>
            </a:r>
          </a:p>
          <a:p>
            <a:endParaRPr lang="en-CA" dirty="0"/>
          </a:p>
          <a:p>
            <a:endParaRPr lang="en-CA" dirty="0"/>
          </a:p>
        </p:txBody>
      </p:sp>
      <p:sp>
        <p:nvSpPr>
          <p:cNvPr id="4" name="Slide Number Placeholder 3"/>
          <p:cNvSpPr>
            <a:spLocks noGrp="1"/>
          </p:cNvSpPr>
          <p:nvPr>
            <p:ph type="sldNum" sz="quarter" idx="5"/>
          </p:nvPr>
        </p:nvSpPr>
        <p:spPr/>
        <p:txBody>
          <a:bodyPr/>
          <a:lstStyle/>
          <a:p>
            <a:fld id="{E60C9AB7-2A79-4279-A7FE-31036E525365}" type="slidenum">
              <a:rPr lang="en-CA" smtClean="0"/>
              <a:t>10</a:t>
            </a:fld>
            <a:endParaRPr lang="en-CA"/>
          </a:p>
        </p:txBody>
      </p:sp>
    </p:spTree>
    <p:extLst>
      <p:ext uri="{BB962C8B-B14F-4D97-AF65-F5344CB8AC3E}">
        <p14:creationId xmlns:p14="http://schemas.microsoft.com/office/powerpoint/2010/main" val="118798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1F71-B88F-466A-ACBB-FA3D135CCB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0453441-8599-4432-9283-7ED6F1212D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A323A78-1B58-4AAB-B9FA-669DC74BC9E7}"/>
              </a:ext>
            </a:extLst>
          </p:cNvPr>
          <p:cNvSpPr>
            <a:spLocks noGrp="1"/>
          </p:cNvSpPr>
          <p:nvPr>
            <p:ph type="dt" sz="half" idx="10"/>
          </p:nvPr>
        </p:nvSpPr>
        <p:spPr/>
        <p:txBody>
          <a:bodyPr/>
          <a:lstStyle/>
          <a:p>
            <a:fld id="{43D91432-1933-493A-89DC-C617CAC3435C}" type="datetimeFigureOut">
              <a:rPr lang="en-CA" smtClean="0"/>
              <a:t>2021-11-22</a:t>
            </a:fld>
            <a:endParaRPr lang="en-CA"/>
          </a:p>
        </p:txBody>
      </p:sp>
      <p:sp>
        <p:nvSpPr>
          <p:cNvPr id="5" name="Footer Placeholder 4">
            <a:extLst>
              <a:ext uri="{FF2B5EF4-FFF2-40B4-BE49-F238E27FC236}">
                <a16:creationId xmlns:a16="http://schemas.microsoft.com/office/drawing/2014/main" id="{D2F66560-4AFB-4527-BEA0-2134FF2012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8A8A437-A2F0-4CEA-B5D8-D02F53179366}"/>
              </a:ext>
            </a:extLst>
          </p:cNvPr>
          <p:cNvSpPr>
            <a:spLocks noGrp="1"/>
          </p:cNvSpPr>
          <p:nvPr>
            <p:ph type="sldNum" sz="quarter" idx="12"/>
          </p:nvPr>
        </p:nvSpPr>
        <p:spPr/>
        <p:txBody>
          <a:bodyPr/>
          <a:lstStyle/>
          <a:p>
            <a:fld id="{ED5E1F40-617F-47F9-A360-3A5FB7B33092}" type="slidenum">
              <a:rPr lang="en-CA" smtClean="0"/>
              <a:t>‹#›</a:t>
            </a:fld>
            <a:endParaRPr lang="en-CA"/>
          </a:p>
        </p:txBody>
      </p:sp>
    </p:spTree>
    <p:extLst>
      <p:ext uri="{BB962C8B-B14F-4D97-AF65-F5344CB8AC3E}">
        <p14:creationId xmlns:p14="http://schemas.microsoft.com/office/powerpoint/2010/main" val="1577115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2150-C478-4E69-BBDF-7BFE9D5C2A5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D2DFA54-7E7E-43E2-A237-41019CD75D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032FD4-80D0-4C64-AC83-54A3A9CEC24F}"/>
              </a:ext>
            </a:extLst>
          </p:cNvPr>
          <p:cNvSpPr>
            <a:spLocks noGrp="1"/>
          </p:cNvSpPr>
          <p:nvPr>
            <p:ph type="dt" sz="half" idx="10"/>
          </p:nvPr>
        </p:nvSpPr>
        <p:spPr/>
        <p:txBody>
          <a:bodyPr/>
          <a:lstStyle/>
          <a:p>
            <a:fld id="{43D91432-1933-493A-89DC-C617CAC3435C}" type="datetimeFigureOut">
              <a:rPr lang="en-CA" smtClean="0"/>
              <a:t>2021-11-22</a:t>
            </a:fld>
            <a:endParaRPr lang="en-CA"/>
          </a:p>
        </p:txBody>
      </p:sp>
      <p:sp>
        <p:nvSpPr>
          <p:cNvPr id="5" name="Footer Placeholder 4">
            <a:extLst>
              <a:ext uri="{FF2B5EF4-FFF2-40B4-BE49-F238E27FC236}">
                <a16:creationId xmlns:a16="http://schemas.microsoft.com/office/drawing/2014/main" id="{E29836E2-B6F4-4387-A94F-D331843715D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0FEF067-D192-4304-A7B5-1789B7A91F50}"/>
              </a:ext>
            </a:extLst>
          </p:cNvPr>
          <p:cNvSpPr>
            <a:spLocks noGrp="1"/>
          </p:cNvSpPr>
          <p:nvPr>
            <p:ph type="sldNum" sz="quarter" idx="12"/>
          </p:nvPr>
        </p:nvSpPr>
        <p:spPr/>
        <p:txBody>
          <a:bodyPr/>
          <a:lstStyle/>
          <a:p>
            <a:fld id="{ED5E1F40-617F-47F9-A360-3A5FB7B33092}" type="slidenum">
              <a:rPr lang="en-CA" smtClean="0"/>
              <a:t>‹#›</a:t>
            </a:fld>
            <a:endParaRPr lang="en-CA"/>
          </a:p>
        </p:txBody>
      </p:sp>
    </p:spTree>
    <p:extLst>
      <p:ext uri="{BB962C8B-B14F-4D97-AF65-F5344CB8AC3E}">
        <p14:creationId xmlns:p14="http://schemas.microsoft.com/office/powerpoint/2010/main" val="340280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DFC61A-6758-40DC-B69E-1033683388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D14E461-C432-4B99-8219-6EBF9566C5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A71A98B-F5BF-4B2A-93C3-837B2F28752C}"/>
              </a:ext>
            </a:extLst>
          </p:cNvPr>
          <p:cNvSpPr>
            <a:spLocks noGrp="1"/>
          </p:cNvSpPr>
          <p:nvPr>
            <p:ph type="dt" sz="half" idx="10"/>
          </p:nvPr>
        </p:nvSpPr>
        <p:spPr/>
        <p:txBody>
          <a:bodyPr/>
          <a:lstStyle/>
          <a:p>
            <a:fld id="{43D91432-1933-493A-89DC-C617CAC3435C}" type="datetimeFigureOut">
              <a:rPr lang="en-CA" smtClean="0"/>
              <a:t>2021-11-22</a:t>
            </a:fld>
            <a:endParaRPr lang="en-CA"/>
          </a:p>
        </p:txBody>
      </p:sp>
      <p:sp>
        <p:nvSpPr>
          <p:cNvPr id="5" name="Footer Placeholder 4">
            <a:extLst>
              <a:ext uri="{FF2B5EF4-FFF2-40B4-BE49-F238E27FC236}">
                <a16:creationId xmlns:a16="http://schemas.microsoft.com/office/drawing/2014/main" id="{3DC6074E-5228-4C9C-8A01-BB5A5462B78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725C641-EF7C-40DF-AFF3-FF26DF97DC69}"/>
              </a:ext>
            </a:extLst>
          </p:cNvPr>
          <p:cNvSpPr>
            <a:spLocks noGrp="1"/>
          </p:cNvSpPr>
          <p:nvPr>
            <p:ph type="sldNum" sz="quarter" idx="12"/>
          </p:nvPr>
        </p:nvSpPr>
        <p:spPr/>
        <p:txBody>
          <a:bodyPr/>
          <a:lstStyle/>
          <a:p>
            <a:fld id="{ED5E1F40-617F-47F9-A360-3A5FB7B33092}" type="slidenum">
              <a:rPr lang="en-CA" smtClean="0"/>
              <a:t>‹#›</a:t>
            </a:fld>
            <a:endParaRPr lang="en-CA"/>
          </a:p>
        </p:txBody>
      </p:sp>
    </p:spTree>
    <p:extLst>
      <p:ext uri="{BB962C8B-B14F-4D97-AF65-F5344CB8AC3E}">
        <p14:creationId xmlns:p14="http://schemas.microsoft.com/office/powerpoint/2010/main" val="3791404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87F0-884F-465C-95ED-969A084A5C0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8EE19B3-A53C-43F7-B3F2-EC03B74F0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C3BFC67-6BEC-4347-8FBF-698D332E9F92}"/>
              </a:ext>
            </a:extLst>
          </p:cNvPr>
          <p:cNvSpPr>
            <a:spLocks noGrp="1"/>
          </p:cNvSpPr>
          <p:nvPr>
            <p:ph type="dt" sz="half" idx="10"/>
          </p:nvPr>
        </p:nvSpPr>
        <p:spPr/>
        <p:txBody>
          <a:bodyPr/>
          <a:lstStyle/>
          <a:p>
            <a:fld id="{43D91432-1933-493A-89DC-C617CAC3435C}" type="datetimeFigureOut">
              <a:rPr lang="en-CA" smtClean="0"/>
              <a:t>2021-11-22</a:t>
            </a:fld>
            <a:endParaRPr lang="en-CA"/>
          </a:p>
        </p:txBody>
      </p:sp>
      <p:sp>
        <p:nvSpPr>
          <p:cNvPr id="5" name="Footer Placeholder 4">
            <a:extLst>
              <a:ext uri="{FF2B5EF4-FFF2-40B4-BE49-F238E27FC236}">
                <a16:creationId xmlns:a16="http://schemas.microsoft.com/office/drawing/2014/main" id="{85E0338B-3AD1-4FB4-8C23-08EF809467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1314D4-0455-4C74-8EA4-32D3EBC95D90}"/>
              </a:ext>
            </a:extLst>
          </p:cNvPr>
          <p:cNvSpPr>
            <a:spLocks noGrp="1"/>
          </p:cNvSpPr>
          <p:nvPr>
            <p:ph type="sldNum" sz="quarter" idx="12"/>
          </p:nvPr>
        </p:nvSpPr>
        <p:spPr/>
        <p:txBody>
          <a:bodyPr/>
          <a:lstStyle/>
          <a:p>
            <a:fld id="{ED5E1F40-617F-47F9-A360-3A5FB7B33092}" type="slidenum">
              <a:rPr lang="en-CA" smtClean="0"/>
              <a:t>‹#›</a:t>
            </a:fld>
            <a:endParaRPr lang="en-CA"/>
          </a:p>
        </p:txBody>
      </p:sp>
    </p:spTree>
    <p:extLst>
      <p:ext uri="{BB962C8B-B14F-4D97-AF65-F5344CB8AC3E}">
        <p14:creationId xmlns:p14="http://schemas.microsoft.com/office/powerpoint/2010/main" val="1270489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1B66-6AC2-44C8-8425-117090EAEF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6BD900D-E965-40B8-A57D-1F00AED07E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53F998-2B21-4E35-A57A-853AE5203F66}"/>
              </a:ext>
            </a:extLst>
          </p:cNvPr>
          <p:cNvSpPr>
            <a:spLocks noGrp="1"/>
          </p:cNvSpPr>
          <p:nvPr>
            <p:ph type="dt" sz="half" idx="10"/>
          </p:nvPr>
        </p:nvSpPr>
        <p:spPr/>
        <p:txBody>
          <a:bodyPr/>
          <a:lstStyle/>
          <a:p>
            <a:fld id="{43D91432-1933-493A-89DC-C617CAC3435C}" type="datetimeFigureOut">
              <a:rPr lang="en-CA" smtClean="0"/>
              <a:t>2021-11-22</a:t>
            </a:fld>
            <a:endParaRPr lang="en-CA"/>
          </a:p>
        </p:txBody>
      </p:sp>
      <p:sp>
        <p:nvSpPr>
          <p:cNvPr id="5" name="Footer Placeholder 4">
            <a:extLst>
              <a:ext uri="{FF2B5EF4-FFF2-40B4-BE49-F238E27FC236}">
                <a16:creationId xmlns:a16="http://schemas.microsoft.com/office/drawing/2014/main" id="{00194D18-6422-4155-89C7-BF44064C31C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DD97A9-D4BD-4B12-AA66-E3C805541092}"/>
              </a:ext>
            </a:extLst>
          </p:cNvPr>
          <p:cNvSpPr>
            <a:spLocks noGrp="1"/>
          </p:cNvSpPr>
          <p:nvPr>
            <p:ph type="sldNum" sz="quarter" idx="12"/>
          </p:nvPr>
        </p:nvSpPr>
        <p:spPr/>
        <p:txBody>
          <a:bodyPr/>
          <a:lstStyle/>
          <a:p>
            <a:fld id="{ED5E1F40-617F-47F9-A360-3A5FB7B33092}" type="slidenum">
              <a:rPr lang="en-CA" smtClean="0"/>
              <a:t>‹#›</a:t>
            </a:fld>
            <a:endParaRPr lang="en-CA"/>
          </a:p>
        </p:txBody>
      </p:sp>
    </p:spTree>
    <p:extLst>
      <p:ext uri="{BB962C8B-B14F-4D97-AF65-F5344CB8AC3E}">
        <p14:creationId xmlns:p14="http://schemas.microsoft.com/office/powerpoint/2010/main" val="3468611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F941-3B6F-4D81-B572-A012FF2F6AC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ED47820-B68D-4240-AE0D-EF30671D3F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55D5BFA-11D1-45A3-94F5-39C1C6D8E8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621D484-8EFB-4839-B3B7-A3B6DB5489D6}"/>
              </a:ext>
            </a:extLst>
          </p:cNvPr>
          <p:cNvSpPr>
            <a:spLocks noGrp="1"/>
          </p:cNvSpPr>
          <p:nvPr>
            <p:ph type="dt" sz="half" idx="10"/>
          </p:nvPr>
        </p:nvSpPr>
        <p:spPr/>
        <p:txBody>
          <a:bodyPr/>
          <a:lstStyle/>
          <a:p>
            <a:fld id="{43D91432-1933-493A-89DC-C617CAC3435C}" type="datetimeFigureOut">
              <a:rPr lang="en-CA" smtClean="0"/>
              <a:t>2021-11-22</a:t>
            </a:fld>
            <a:endParaRPr lang="en-CA"/>
          </a:p>
        </p:txBody>
      </p:sp>
      <p:sp>
        <p:nvSpPr>
          <p:cNvPr id="6" name="Footer Placeholder 5">
            <a:extLst>
              <a:ext uri="{FF2B5EF4-FFF2-40B4-BE49-F238E27FC236}">
                <a16:creationId xmlns:a16="http://schemas.microsoft.com/office/drawing/2014/main" id="{557FD7AF-105F-4B5C-9169-3C6F64D82D6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C49F478-1A41-4876-9039-2DDADA97ADB0}"/>
              </a:ext>
            </a:extLst>
          </p:cNvPr>
          <p:cNvSpPr>
            <a:spLocks noGrp="1"/>
          </p:cNvSpPr>
          <p:nvPr>
            <p:ph type="sldNum" sz="quarter" idx="12"/>
          </p:nvPr>
        </p:nvSpPr>
        <p:spPr/>
        <p:txBody>
          <a:bodyPr/>
          <a:lstStyle/>
          <a:p>
            <a:fld id="{ED5E1F40-617F-47F9-A360-3A5FB7B33092}" type="slidenum">
              <a:rPr lang="en-CA" smtClean="0"/>
              <a:t>‹#›</a:t>
            </a:fld>
            <a:endParaRPr lang="en-CA"/>
          </a:p>
        </p:txBody>
      </p:sp>
    </p:spTree>
    <p:extLst>
      <p:ext uri="{BB962C8B-B14F-4D97-AF65-F5344CB8AC3E}">
        <p14:creationId xmlns:p14="http://schemas.microsoft.com/office/powerpoint/2010/main" val="184507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1989-B035-4D2B-9B86-7EBDDDD4C97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E02BB2B-C58A-4B09-8231-B6490F3A40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BD2141-0943-48B5-A417-13388AF3AF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132503F-4565-40D8-8826-C077387B68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1A3D21-AD55-4B52-A91E-FE64036D28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35A43BB-9BCD-409C-B1E9-72BC0FD2E5ED}"/>
              </a:ext>
            </a:extLst>
          </p:cNvPr>
          <p:cNvSpPr>
            <a:spLocks noGrp="1"/>
          </p:cNvSpPr>
          <p:nvPr>
            <p:ph type="dt" sz="half" idx="10"/>
          </p:nvPr>
        </p:nvSpPr>
        <p:spPr/>
        <p:txBody>
          <a:bodyPr/>
          <a:lstStyle/>
          <a:p>
            <a:fld id="{43D91432-1933-493A-89DC-C617CAC3435C}" type="datetimeFigureOut">
              <a:rPr lang="en-CA" smtClean="0"/>
              <a:t>2021-11-22</a:t>
            </a:fld>
            <a:endParaRPr lang="en-CA"/>
          </a:p>
        </p:txBody>
      </p:sp>
      <p:sp>
        <p:nvSpPr>
          <p:cNvPr id="8" name="Footer Placeholder 7">
            <a:extLst>
              <a:ext uri="{FF2B5EF4-FFF2-40B4-BE49-F238E27FC236}">
                <a16:creationId xmlns:a16="http://schemas.microsoft.com/office/drawing/2014/main" id="{DC4EFB7A-09F6-4FA1-A849-4C65654A812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768F174-7C8B-4A33-B8FD-F385F0BF57C2}"/>
              </a:ext>
            </a:extLst>
          </p:cNvPr>
          <p:cNvSpPr>
            <a:spLocks noGrp="1"/>
          </p:cNvSpPr>
          <p:nvPr>
            <p:ph type="sldNum" sz="quarter" idx="12"/>
          </p:nvPr>
        </p:nvSpPr>
        <p:spPr/>
        <p:txBody>
          <a:bodyPr/>
          <a:lstStyle/>
          <a:p>
            <a:fld id="{ED5E1F40-617F-47F9-A360-3A5FB7B33092}" type="slidenum">
              <a:rPr lang="en-CA" smtClean="0"/>
              <a:t>‹#›</a:t>
            </a:fld>
            <a:endParaRPr lang="en-CA"/>
          </a:p>
        </p:txBody>
      </p:sp>
    </p:spTree>
    <p:extLst>
      <p:ext uri="{BB962C8B-B14F-4D97-AF65-F5344CB8AC3E}">
        <p14:creationId xmlns:p14="http://schemas.microsoft.com/office/powerpoint/2010/main" val="406222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D863-FCC9-49CB-99BF-7AC80C3C55D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4B8CB71-F48A-4E38-97C8-FFD044A03592}"/>
              </a:ext>
            </a:extLst>
          </p:cNvPr>
          <p:cNvSpPr>
            <a:spLocks noGrp="1"/>
          </p:cNvSpPr>
          <p:nvPr>
            <p:ph type="dt" sz="half" idx="10"/>
          </p:nvPr>
        </p:nvSpPr>
        <p:spPr/>
        <p:txBody>
          <a:bodyPr/>
          <a:lstStyle/>
          <a:p>
            <a:fld id="{43D91432-1933-493A-89DC-C617CAC3435C}" type="datetimeFigureOut">
              <a:rPr lang="en-CA" smtClean="0"/>
              <a:t>2021-11-22</a:t>
            </a:fld>
            <a:endParaRPr lang="en-CA"/>
          </a:p>
        </p:txBody>
      </p:sp>
      <p:sp>
        <p:nvSpPr>
          <p:cNvPr id="4" name="Footer Placeholder 3">
            <a:extLst>
              <a:ext uri="{FF2B5EF4-FFF2-40B4-BE49-F238E27FC236}">
                <a16:creationId xmlns:a16="http://schemas.microsoft.com/office/drawing/2014/main" id="{615B8D89-396B-406B-9DAF-5AE79CCD555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D0DA90-794D-464F-B44E-18D0E964981B}"/>
              </a:ext>
            </a:extLst>
          </p:cNvPr>
          <p:cNvSpPr>
            <a:spLocks noGrp="1"/>
          </p:cNvSpPr>
          <p:nvPr>
            <p:ph type="sldNum" sz="quarter" idx="12"/>
          </p:nvPr>
        </p:nvSpPr>
        <p:spPr/>
        <p:txBody>
          <a:bodyPr/>
          <a:lstStyle/>
          <a:p>
            <a:fld id="{ED5E1F40-617F-47F9-A360-3A5FB7B33092}" type="slidenum">
              <a:rPr lang="en-CA" smtClean="0"/>
              <a:t>‹#›</a:t>
            </a:fld>
            <a:endParaRPr lang="en-CA"/>
          </a:p>
        </p:txBody>
      </p:sp>
    </p:spTree>
    <p:extLst>
      <p:ext uri="{BB962C8B-B14F-4D97-AF65-F5344CB8AC3E}">
        <p14:creationId xmlns:p14="http://schemas.microsoft.com/office/powerpoint/2010/main" val="734053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D8E72B-99FC-4BAA-BEC5-DE7DC944D7D1}"/>
              </a:ext>
            </a:extLst>
          </p:cNvPr>
          <p:cNvSpPr>
            <a:spLocks noGrp="1"/>
          </p:cNvSpPr>
          <p:nvPr>
            <p:ph type="dt" sz="half" idx="10"/>
          </p:nvPr>
        </p:nvSpPr>
        <p:spPr/>
        <p:txBody>
          <a:bodyPr/>
          <a:lstStyle/>
          <a:p>
            <a:fld id="{43D91432-1933-493A-89DC-C617CAC3435C}" type="datetimeFigureOut">
              <a:rPr lang="en-CA" smtClean="0"/>
              <a:t>2021-11-22</a:t>
            </a:fld>
            <a:endParaRPr lang="en-CA"/>
          </a:p>
        </p:txBody>
      </p:sp>
      <p:sp>
        <p:nvSpPr>
          <p:cNvPr id="3" name="Footer Placeholder 2">
            <a:extLst>
              <a:ext uri="{FF2B5EF4-FFF2-40B4-BE49-F238E27FC236}">
                <a16:creationId xmlns:a16="http://schemas.microsoft.com/office/drawing/2014/main" id="{FE449901-B95D-4116-A7D6-7FDE694E256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34F48E-B4EB-408D-AB04-D98C5511F120}"/>
              </a:ext>
            </a:extLst>
          </p:cNvPr>
          <p:cNvSpPr>
            <a:spLocks noGrp="1"/>
          </p:cNvSpPr>
          <p:nvPr>
            <p:ph type="sldNum" sz="quarter" idx="12"/>
          </p:nvPr>
        </p:nvSpPr>
        <p:spPr/>
        <p:txBody>
          <a:bodyPr/>
          <a:lstStyle/>
          <a:p>
            <a:fld id="{ED5E1F40-617F-47F9-A360-3A5FB7B33092}" type="slidenum">
              <a:rPr lang="en-CA" smtClean="0"/>
              <a:t>‹#›</a:t>
            </a:fld>
            <a:endParaRPr lang="en-CA"/>
          </a:p>
        </p:txBody>
      </p:sp>
    </p:spTree>
    <p:extLst>
      <p:ext uri="{BB962C8B-B14F-4D97-AF65-F5344CB8AC3E}">
        <p14:creationId xmlns:p14="http://schemas.microsoft.com/office/powerpoint/2010/main" val="952127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7CCD-41B0-4F3A-AABA-B8280D4F61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EA691D8-0732-46AC-BEB8-06D11FA88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3B4CA15-9803-4EBE-B985-E926B999E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05D808-9C39-48F1-A4EB-39A7043FBAA7}"/>
              </a:ext>
            </a:extLst>
          </p:cNvPr>
          <p:cNvSpPr>
            <a:spLocks noGrp="1"/>
          </p:cNvSpPr>
          <p:nvPr>
            <p:ph type="dt" sz="half" idx="10"/>
          </p:nvPr>
        </p:nvSpPr>
        <p:spPr/>
        <p:txBody>
          <a:bodyPr/>
          <a:lstStyle/>
          <a:p>
            <a:fld id="{43D91432-1933-493A-89DC-C617CAC3435C}" type="datetimeFigureOut">
              <a:rPr lang="en-CA" smtClean="0"/>
              <a:t>2021-11-22</a:t>
            </a:fld>
            <a:endParaRPr lang="en-CA"/>
          </a:p>
        </p:txBody>
      </p:sp>
      <p:sp>
        <p:nvSpPr>
          <p:cNvPr id="6" name="Footer Placeholder 5">
            <a:extLst>
              <a:ext uri="{FF2B5EF4-FFF2-40B4-BE49-F238E27FC236}">
                <a16:creationId xmlns:a16="http://schemas.microsoft.com/office/drawing/2014/main" id="{9894BBD4-665E-49E9-9318-11D85AB5A50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CCB3F90-D416-4539-8C25-0865DAA73BE6}"/>
              </a:ext>
            </a:extLst>
          </p:cNvPr>
          <p:cNvSpPr>
            <a:spLocks noGrp="1"/>
          </p:cNvSpPr>
          <p:nvPr>
            <p:ph type="sldNum" sz="quarter" idx="12"/>
          </p:nvPr>
        </p:nvSpPr>
        <p:spPr/>
        <p:txBody>
          <a:bodyPr/>
          <a:lstStyle/>
          <a:p>
            <a:fld id="{ED5E1F40-617F-47F9-A360-3A5FB7B33092}" type="slidenum">
              <a:rPr lang="en-CA" smtClean="0"/>
              <a:t>‹#›</a:t>
            </a:fld>
            <a:endParaRPr lang="en-CA"/>
          </a:p>
        </p:txBody>
      </p:sp>
    </p:spTree>
    <p:extLst>
      <p:ext uri="{BB962C8B-B14F-4D97-AF65-F5344CB8AC3E}">
        <p14:creationId xmlns:p14="http://schemas.microsoft.com/office/powerpoint/2010/main" val="341214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407C-EBE8-497D-ADC1-E203EED12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4E5534E-323C-4817-B26E-F89D4C4952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022EF39-8D9E-4917-9E60-59C359976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CD9F91-E56D-44C3-92BD-D367F4414386}"/>
              </a:ext>
            </a:extLst>
          </p:cNvPr>
          <p:cNvSpPr>
            <a:spLocks noGrp="1"/>
          </p:cNvSpPr>
          <p:nvPr>
            <p:ph type="dt" sz="half" idx="10"/>
          </p:nvPr>
        </p:nvSpPr>
        <p:spPr/>
        <p:txBody>
          <a:bodyPr/>
          <a:lstStyle/>
          <a:p>
            <a:fld id="{43D91432-1933-493A-89DC-C617CAC3435C}" type="datetimeFigureOut">
              <a:rPr lang="en-CA" smtClean="0"/>
              <a:t>2021-11-22</a:t>
            </a:fld>
            <a:endParaRPr lang="en-CA"/>
          </a:p>
        </p:txBody>
      </p:sp>
      <p:sp>
        <p:nvSpPr>
          <p:cNvPr id="6" name="Footer Placeholder 5">
            <a:extLst>
              <a:ext uri="{FF2B5EF4-FFF2-40B4-BE49-F238E27FC236}">
                <a16:creationId xmlns:a16="http://schemas.microsoft.com/office/drawing/2014/main" id="{DFCA5093-FBA4-492E-85A0-60B4A92A8EA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1AAA9EC-BB7A-4D99-BC85-45C5A1E647A3}"/>
              </a:ext>
            </a:extLst>
          </p:cNvPr>
          <p:cNvSpPr>
            <a:spLocks noGrp="1"/>
          </p:cNvSpPr>
          <p:nvPr>
            <p:ph type="sldNum" sz="quarter" idx="12"/>
          </p:nvPr>
        </p:nvSpPr>
        <p:spPr/>
        <p:txBody>
          <a:bodyPr/>
          <a:lstStyle/>
          <a:p>
            <a:fld id="{ED5E1F40-617F-47F9-A360-3A5FB7B33092}" type="slidenum">
              <a:rPr lang="en-CA" smtClean="0"/>
              <a:t>‹#›</a:t>
            </a:fld>
            <a:endParaRPr lang="en-CA"/>
          </a:p>
        </p:txBody>
      </p:sp>
    </p:spTree>
    <p:extLst>
      <p:ext uri="{BB962C8B-B14F-4D97-AF65-F5344CB8AC3E}">
        <p14:creationId xmlns:p14="http://schemas.microsoft.com/office/powerpoint/2010/main" val="2077327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D04884-80B0-40BB-9310-8048F93164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3811FEC-1686-435A-8519-E74DAA9436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A9ACD6F-A081-4804-AEA0-248DA285EE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91432-1933-493A-89DC-C617CAC3435C}" type="datetimeFigureOut">
              <a:rPr lang="en-CA" smtClean="0"/>
              <a:t>2021-11-22</a:t>
            </a:fld>
            <a:endParaRPr lang="en-CA"/>
          </a:p>
        </p:txBody>
      </p:sp>
      <p:sp>
        <p:nvSpPr>
          <p:cNvPr id="5" name="Footer Placeholder 4">
            <a:extLst>
              <a:ext uri="{FF2B5EF4-FFF2-40B4-BE49-F238E27FC236}">
                <a16:creationId xmlns:a16="http://schemas.microsoft.com/office/drawing/2014/main" id="{CD1422FB-0BE0-4522-9B32-68FF3BBA5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924709B-79C5-4AE5-AADD-6728875302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5E1F40-617F-47F9-A360-3A5FB7B33092}" type="slidenum">
              <a:rPr lang="en-CA" smtClean="0"/>
              <a:t>‹#›</a:t>
            </a:fld>
            <a:endParaRPr lang="en-CA"/>
          </a:p>
        </p:txBody>
      </p:sp>
    </p:spTree>
    <p:extLst>
      <p:ext uri="{BB962C8B-B14F-4D97-AF65-F5344CB8AC3E}">
        <p14:creationId xmlns:p14="http://schemas.microsoft.com/office/powerpoint/2010/main" val="89664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0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9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AB92A90-4F74-4240-833E-A744ACA33748}"/>
              </a:ext>
            </a:extLst>
          </p:cNvPr>
          <p:cNvSpPr txBox="1">
            <a:spLocks/>
          </p:cNvSpPr>
          <p:nvPr/>
        </p:nvSpPr>
        <p:spPr>
          <a:xfrm>
            <a:off x="2322110" y="5044722"/>
            <a:ext cx="7772400" cy="13620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dirty="0">
                <a:solidFill>
                  <a:srgbClr val="FF0000"/>
                </a:solidFill>
                <a:latin typeface="Times New Roman" panose="02020603050405020304" pitchFamily="18" charset="0"/>
                <a:cs typeface="Times New Roman" panose="02020603050405020304" pitchFamily="18" charset="0"/>
              </a:rPr>
              <a:t>spark Core</a:t>
            </a:r>
          </a:p>
        </p:txBody>
      </p:sp>
      <p:pic>
        <p:nvPicPr>
          <p:cNvPr id="4" name="Picture 3">
            <a:extLst>
              <a:ext uri="{FF2B5EF4-FFF2-40B4-BE49-F238E27FC236}">
                <a16:creationId xmlns:a16="http://schemas.microsoft.com/office/drawing/2014/main" id="{FDC91E8E-FCB5-4787-8178-C45C38138DC5}"/>
              </a:ext>
            </a:extLst>
          </p:cNvPr>
          <p:cNvPicPr>
            <a:picLocks noChangeAspect="1"/>
          </p:cNvPicPr>
          <p:nvPr/>
        </p:nvPicPr>
        <p:blipFill>
          <a:blip r:embed="rId3"/>
          <a:stretch>
            <a:fillRect/>
          </a:stretch>
        </p:blipFill>
        <p:spPr>
          <a:xfrm>
            <a:off x="1974946" y="783772"/>
            <a:ext cx="9059766" cy="4574381"/>
          </a:xfrm>
          <a:prstGeom prst="rect">
            <a:avLst/>
          </a:prstGeom>
        </p:spPr>
      </p:pic>
    </p:spTree>
    <p:extLst>
      <p:ext uri="{BB962C8B-B14F-4D97-AF65-F5344CB8AC3E}">
        <p14:creationId xmlns:p14="http://schemas.microsoft.com/office/powerpoint/2010/main" val="1166258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99" y="18255"/>
            <a:ext cx="10515600" cy="846041"/>
          </a:xfrm>
        </p:spPr>
        <p:txBody>
          <a:bodyPr/>
          <a:lstStyle/>
          <a:p>
            <a:r>
              <a:rPr lang="en-US" b="1" dirty="0">
                <a:solidFill>
                  <a:srgbClr val="FF0000"/>
                </a:solidFill>
                <a:latin typeface="Times New Roman" panose="02020603050405020304" pitchFamily="18" charset="0"/>
                <a:cs typeface="Times New Roman" panose="02020603050405020304" pitchFamily="18" charset="0"/>
              </a:rPr>
              <a:t>Load</a:t>
            </a:r>
            <a:r>
              <a:rPr lang="en-US" dirty="0"/>
              <a:t> </a:t>
            </a:r>
            <a:r>
              <a:rPr lang="en-US" b="1" dirty="0">
                <a:solidFill>
                  <a:srgbClr val="FF0000"/>
                </a:solidFill>
                <a:latin typeface="Times New Roman" panose="02020603050405020304" pitchFamily="18" charset="0"/>
                <a:cs typeface="Times New Roman" panose="02020603050405020304" pitchFamily="18" charset="0"/>
              </a:rPr>
              <a:t>Files</a:t>
            </a:r>
          </a:p>
        </p:txBody>
      </p:sp>
      <p:sp>
        <p:nvSpPr>
          <p:cNvPr id="3" name="Content Placeholder 2"/>
          <p:cNvSpPr>
            <a:spLocks noGrp="1"/>
          </p:cNvSpPr>
          <p:nvPr>
            <p:ph idx="1"/>
          </p:nvPr>
        </p:nvSpPr>
        <p:spPr>
          <a:xfrm>
            <a:off x="124217" y="1503123"/>
            <a:ext cx="11141901" cy="4924360"/>
          </a:xfrm>
        </p:spPr>
        <p:txBody>
          <a:bodyPr>
            <a:normAutofit lnSpcReduction="10000"/>
          </a:bodyPr>
          <a:lstStyle/>
          <a:p>
            <a:pPr marL="114300" indent="0">
              <a:buNone/>
            </a:pPr>
            <a:r>
              <a:rPr lang="en-US" sz="2000" dirty="0">
                <a:latin typeface="Times New Roman" panose="02020603050405020304" pitchFamily="18" charset="0"/>
                <a:cs typeface="Times New Roman" panose="02020603050405020304" pitchFamily="18" charset="0"/>
              </a:rPr>
              <a:t>In practice, data is loaded from an actual source like a file system (HDFS, S3, local file system etc.) or a streaming data source like Kafka or Amazon Kinesis.</a:t>
            </a:r>
          </a:p>
          <a:p>
            <a:pPr marL="114300" indent="0">
              <a:buNone/>
            </a:pP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val</a:t>
            </a:r>
            <a:r>
              <a:rPr lang="en-US" sz="2000" dirty="0">
                <a:latin typeface="Times New Roman" panose="02020603050405020304" pitchFamily="18" charset="0"/>
                <a:cs typeface="Times New Roman" panose="02020603050405020304" pitchFamily="18" charset="0"/>
              </a:rPr>
              <a:t> file = </a:t>
            </a:r>
            <a:r>
              <a:rPr lang="en-US" sz="2000" dirty="0" err="1">
                <a:latin typeface="Times New Roman" panose="02020603050405020304" pitchFamily="18" charset="0"/>
                <a:cs typeface="Times New Roman" panose="02020603050405020304" pitchFamily="18" charset="0"/>
              </a:rPr>
              <a:t>sc.textFile</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file_path</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val</a:t>
            </a:r>
            <a:r>
              <a:rPr lang="en-US" sz="2000" dirty="0">
                <a:latin typeface="Times New Roman" panose="02020603050405020304" pitchFamily="18" charset="0"/>
                <a:cs typeface="Times New Roman" panose="02020603050405020304" pitchFamily="18" charset="0"/>
              </a:rPr>
              <a:t> file = </a:t>
            </a:r>
            <a:r>
              <a:rPr lang="en-US" sz="2000" dirty="0" err="1">
                <a:latin typeface="Times New Roman" panose="02020603050405020304" pitchFamily="18" charset="0"/>
                <a:cs typeface="Times New Roman" panose="02020603050405020304" pitchFamily="18" charset="0"/>
              </a:rPr>
              <a:t>sc.textFile</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file_path</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num_partitions</a:t>
            </a:r>
            <a:r>
              <a:rPr lang="en-US" sz="2000" dirty="0">
                <a:latin typeface="Times New Roman" panose="02020603050405020304" pitchFamily="18" charset="0"/>
                <a:cs typeface="Times New Roman" panose="02020603050405020304" pitchFamily="18" charset="0"/>
              </a:rPr>
              <a:t>)</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Notes:</a:t>
            </a:r>
          </a:p>
          <a:p>
            <a:r>
              <a:rPr lang="en-US" sz="2000" b="1" dirty="0">
                <a:solidFill>
                  <a:srgbClr val="FF0000"/>
                </a:solidFill>
                <a:latin typeface="Times New Roman" panose="02020603050405020304" pitchFamily="18" charset="0"/>
                <a:cs typeface="Times New Roman" panose="02020603050405020304" pitchFamily="18" charset="0"/>
              </a:rPr>
              <a:t>If using a path on the local file system, the file must also be accessible at the same path on worker nodes.</a:t>
            </a:r>
          </a:p>
          <a:p>
            <a:r>
              <a:rPr lang="en-US" sz="2000" dirty="0">
                <a:latin typeface="Times New Roman" panose="02020603050405020304" pitchFamily="18" charset="0"/>
                <a:cs typeface="Times New Roman" panose="02020603050405020304" pitchFamily="18" charset="0"/>
              </a:rPr>
              <a:t>All of Spark’s file-based input methods support running on directories, compressed files, and wildcards as well. </a:t>
            </a:r>
          </a:p>
          <a:p>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textFile</a:t>
            </a:r>
            <a:r>
              <a:rPr lang="en-US" sz="2000" dirty="0">
                <a:latin typeface="Times New Roman" panose="02020603050405020304" pitchFamily="18" charset="0"/>
                <a:cs typeface="Times New Roman" panose="02020603050405020304" pitchFamily="18" charset="0"/>
              </a:rPr>
              <a:t> method also takes an optional second argument for controlling the number of partitions of the file. By default, Spark creates one partition for each block of the file, but you can also ask for a higher number of partitions by passing a larger value. However, you cannot have fewer partitions than blocks.</a:t>
            </a:r>
          </a:p>
        </p:txBody>
      </p:sp>
    </p:spTree>
    <p:extLst>
      <p:ext uri="{BB962C8B-B14F-4D97-AF65-F5344CB8AC3E}">
        <p14:creationId xmlns:p14="http://schemas.microsoft.com/office/powerpoint/2010/main" val="10682033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A04A34-81F5-4187-9220-E6EE98E9A543}"/>
              </a:ext>
            </a:extLst>
          </p:cNvPr>
          <p:cNvPicPr>
            <a:picLocks noChangeAspect="1"/>
          </p:cNvPicPr>
          <p:nvPr/>
        </p:nvPicPr>
        <p:blipFill>
          <a:blip r:embed="rId3"/>
          <a:stretch>
            <a:fillRect/>
          </a:stretch>
        </p:blipFill>
        <p:spPr>
          <a:xfrm>
            <a:off x="2862262" y="833437"/>
            <a:ext cx="6467475" cy="5191125"/>
          </a:xfrm>
          <a:prstGeom prst="rect">
            <a:avLst/>
          </a:prstGeom>
        </p:spPr>
      </p:pic>
    </p:spTree>
    <p:extLst>
      <p:ext uri="{BB962C8B-B14F-4D97-AF65-F5344CB8AC3E}">
        <p14:creationId xmlns:p14="http://schemas.microsoft.com/office/powerpoint/2010/main" val="30117250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0BDE8-92B2-48E0-9A00-B4A2F0C13792}"/>
              </a:ext>
            </a:extLst>
          </p:cNvPr>
          <p:cNvPicPr>
            <a:picLocks noChangeAspect="1"/>
          </p:cNvPicPr>
          <p:nvPr/>
        </p:nvPicPr>
        <p:blipFill>
          <a:blip r:embed="rId3"/>
          <a:stretch>
            <a:fillRect/>
          </a:stretch>
        </p:blipFill>
        <p:spPr>
          <a:xfrm>
            <a:off x="-1" y="29037"/>
            <a:ext cx="11711493" cy="6258216"/>
          </a:xfrm>
          <a:prstGeom prst="rect">
            <a:avLst/>
          </a:prstGeom>
        </p:spPr>
      </p:pic>
      <p:pic>
        <p:nvPicPr>
          <p:cNvPr id="3" name="Picture 2">
            <a:extLst>
              <a:ext uri="{FF2B5EF4-FFF2-40B4-BE49-F238E27FC236}">
                <a16:creationId xmlns:a16="http://schemas.microsoft.com/office/drawing/2014/main" id="{1EEC9B6F-47C3-4B13-9F34-A74FCDC16C23}"/>
              </a:ext>
            </a:extLst>
          </p:cNvPr>
          <p:cNvPicPr>
            <a:picLocks noChangeAspect="1"/>
          </p:cNvPicPr>
          <p:nvPr/>
        </p:nvPicPr>
        <p:blipFill>
          <a:blip r:embed="rId4"/>
          <a:stretch>
            <a:fillRect/>
          </a:stretch>
        </p:blipFill>
        <p:spPr>
          <a:xfrm>
            <a:off x="0" y="6287253"/>
            <a:ext cx="1432193" cy="541710"/>
          </a:xfrm>
          <a:prstGeom prst="rect">
            <a:avLst/>
          </a:prstGeom>
        </p:spPr>
      </p:pic>
    </p:spTree>
    <p:extLst>
      <p:ext uri="{BB962C8B-B14F-4D97-AF65-F5344CB8AC3E}">
        <p14:creationId xmlns:p14="http://schemas.microsoft.com/office/powerpoint/2010/main" val="2575241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451282-1177-4CB9-B0CF-0F780BA9F7CE}"/>
              </a:ext>
            </a:extLst>
          </p:cNvPr>
          <p:cNvPicPr>
            <a:picLocks noChangeAspect="1"/>
          </p:cNvPicPr>
          <p:nvPr/>
        </p:nvPicPr>
        <p:blipFill>
          <a:blip r:embed="rId2"/>
          <a:stretch>
            <a:fillRect/>
          </a:stretch>
        </p:blipFill>
        <p:spPr>
          <a:xfrm>
            <a:off x="0" y="1611206"/>
            <a:ext cx="12192000" cy="3635588"/>
          </a:xfrm>
          <a:prstGeom prst="rect">
            <a:avLst/>
          </a:prstGeom>
        </p:spPr>
      </p:pic>
    </p:spTree>
    <p:extLst>
      <p:ext uri="{BB962C8B-B14F-4D97-AF65-F5344CB8AC3E}">
        <p14:creationId xmlns:p14="http://schemas.microsoft.com/office/powerpoint/2010/main" val="454445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F0E276-60A5-46D1-B1ED-B47E498DA857}"/>
              </a:ext>
            </a:extLst>
          </p:cNvPr>
          <p:cNvPicPr>
            <a:picLocks noChangeAspect="1"/>
          </p:cNvPicPr>
          <p:nvPr/>
        </p:nvPicPr>
        <p:blipFill>
          <a:blip r:embed="rId2"/>
          <a:stretch>
            <a:fillRect/>
          </a:stretch>
        </p:blipFill>
        <p:spPr>
          <a:xfrm>
            <a:off x="0" y="1363782"/>
            <a:ext cx="12192000" cy="4130435"/>
          </a:xfrm>
          <a:prstGeom prst="rect">
            <a:avLst/>
          </a:prstGeom>
        </p:spPr>
      </p:pic>
    </p:spTree>
    <p:extLst>
      <p:ext uri="{BB962C8B-B14F-4D97-AF65-F5344CB8AC3E}">
        <p14:creationId xmlns:p14="http://schemas.microsoft.com/office/powerpoint/2010/main" val="121647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8FE142-44C3-4C8C-AB95-1E98D68CC300}"/>
              </a:ext>
            </a:extLst>
          </p:cNvPr>
          <p:cNvPicPr>
            <a:picLocks noChangeAspect="1"/>
          </p:cNvPicPr>
          <p:nvPr/>
        </p:nvPicPr>
        <p:blipFill>
          <a:blip r:embed="rId3"/>
          <a:stretch>
            <a:fillRect/>
          </a:stretch>
        </p:blipFill>
        <p:spPr>
          <a:xfrm>
            <a:off x="1086698" y="545468"/>
            <a:ext cx="4181475" cy="1057275"/>
          </a:xfrm>
          <a:prstGeom prst="rect">
            <a:avLst/>
          </a:prstGeom>
        </p:spPr>
      </p:pic>
      <p:pic>
        <p:nvPicPr>
          <p:cNvPr id="4" name="Picture 3">
            <a:extLst>
              <a:ext uri="{FF2B5EF4-FFF2-40B4-BE49-F238E27FC236}">
                <a16:creationId xmlns:a16="http://schemas.microsoft.com/office/drawing/2014/main" id="{1FE29414-46F0-4856-8F57-815F9E3A486B}"/>
              </a:ext>
            </a:extLst>
          </p:cNvPr>
          <p:cNvPicPr>
            <a:picLocks noChangeAspect="1"/>
          </p:cNvPicPr>
          <p:nvPr/>
        </p:nvPicPr>
        <p:blipFill>
          <a:blip r:embed="rId4"/>
          <a:stretch>
            <a:fillRect/>
          </a:stretch>
        </p:blipFill>
        <p:spPr>
          <a:xfrm>
            <a:off x="0" y="2071748"/>
            <a:ext cx="12192000" cy="2714504"/>
          </a:xfrm>
          <a:prstGeom prst="rect">
            <a:avLst/>
          </a:prstGeom>
        </p:spPr>
      </p:pic>
      <p:pic>
        <p:nvPicPr>
          <p:cNvPr id="5" name="Picture 4">
            <a:extLst>
              <a:ext uri="{FF2B5EF4-FFF2-40B4-BE49-F238E27FC236}">
                <a16:creationId xmlns:a16="http://schemas.microsoft.com/office/drawing/2014/main" id="{7A423892-7985-4ADB-B363-A81051D014BE}"/>
              </a:ext>
            </a:extLst>
          </p:cNvPr>
          <p:cNvPicPr>
            <a:picLocks noChangeAspect="1"/>
          </p:cNvPicPr>
          <p:nvPr/>
        </p:nvPicPr>
        <p:blipFill>
          <a:blip r:embed="rId5"/>
          <a:stretch>
            <a:fillRect/>
          </a:stretch>
        </p:blipFill>
        <p:spPr>
          <a:xfrm>
            <a:off x="7395053" y="278768"/>
            <a:ext cx="4191000" cy="1323975"/>
          </a:xfrm>
          <a:prstGeom prst="rect">
            <a:avLst/>
          </a:prstGeom>
        </p:spPr>
      </p:pic>
    </p:spTree>
    <p:extLst>
      <p:ext uri="{BB962C8B-B14F-4D97-AF65-F5344CB8AC3E}">
        <p14:creationId xmlns:p14="http://schemas.microsoft.com/office/powerpoint/2010/main" val="1465507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257958"/>
            <a:ext cx="10515600" cy="846158"/>
          </a:xfrm>
        </p:spPr>
        <p:txBody>
          <a:bodyPr>
            <a:normAutofit/>
          </a:bodyPr>
          <a:lstStyle/>
          <a:p>
            <a:r>
              <a:rPr lang="en-US" b="1" dirty="0">
                <a:solidFill>
                  <a:srgbClr val="FF0000"/>
                </a:solidFill>
                <a:latin typeface="Times New Roman" panose="02020603050405020304" pitchFamily="18" charset="0"/>
                <a:cs typeface="Times New Roman" panose="02020603050405020304" pitchFamily="18" charset="0"/>
              </a:rPr>
              <a:t>Whole Text Files</a:t>
            </a:r>
          </a:p>
        </p:txBody>
      </p:sp>
      <p:sp>
        <p:nvSpPr>
          <p:cNvPr id="3" name="Content Placeholder 2"/>
          <p:cNvSpPr>
            <a:spLocks noGrp="1"/>
          </p:cNvSpPr>
          <p:nvPr>
            <p:ph idx="1"/>
          </p:nvPr>
        </p:nvSpPr>
        <p:spPr>
          <a:xfrm>
            <a:off x="225631" y="1401288"/>
            <a:ext cx="11128169" cy="4775675"/>
          </a:xfrm>
        </p:spPr>
        <p:txBody>
          <a:bodyPr>
            <a:normAutofit/>
          </a:bodyPr>
          <a:lstStyle/>
          <a:p>
            <a:pPr marL="114300" indent="0">
              <a:buNone/>
            </a:pPr>
            <a:r>
              <a:rPr lang="en-US" sz="2000" b="1" dirty="0" err="1">
                <a:latin typeface="Times New Roman" panose="02020603050405020304" pitchFamily="18" charset="0"/>
                <a:cs typeface="Times New Roman" panose="02020603050405020304" pitchFamily="18" charset="0"/>
              </a:rPr>
              <a:t>sc.wholeTextFiles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lets you read a directory containing multiple small text files, and returns each of them as (filename, content) pairs. This is in contrast with </a:t>
            </a:r>
            <a:r>
              <a:rPr lang="en-US" sz="2000" dirty="0" err="1">
                <a:latin typeface="Times New Roman" panose="02020603050405020304" pitchFamily="18" charset="0"/>
                <a:cs typeface="Times New Roman" panose="02020603050405020304" pitchFamily="18" charset="0"/>
              </a:rPr>
              <a:t>textFile</a:t>
            </a:r>
            <a:r>
              <a:rPr lang="en-US" sz="2000" dirty="0">
                <a:latin typeface="Times New Roman" panose="02020603050405020304" pitchFamily="18" charset="0"/>
                <a:cs typeface="Times New Roman" panose="02020603050405020304" pitchFamily="18" charset="0"/>
              </a:rPr>
              <a:t>, which would return one record per line in each file. Partitioning is determined by data locality which, in some cases, may result in too few partitions. </a:t>
            </a:r>
            <a:r>
              <a:rPr lang="en-US" sz="2000" b="1" dirty="0" err="1">
                <a:latin typeface="Times New Roman" panose="02020603050405020304" pitchFamily="18" charset="0"/>
                <a:cs typeface="Times New Roman" panose="02020603050405020304" pitchFamily="18" charset="0"/>
              </a:rPr>
              <a:t>wholeTextFiles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provides an optional second argument for controlling the minimal number of partitions</a:t>
            </a:r>
            <a:r>
              <a:rPr lang="en-US" dirty="0"/>
              <a:t>.</a:t>
            </a:r>
          </a:p>
        </p:txBody>
      </p:sp>
    </p:spTree>
    <p:extLst>
      <p:ext uri="{BB962C8B-B14F-4D97-AF65-F5344CB8AC3E}">
        <p14:creationId xmlns:p14="http://schemas.microsoft.com/office/powerpoint/2010/main" val="147461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6283C-652C-4F23-8050-A2103C530B33}"/>
              </a:ext>
            </a:extLst>
          </p:cNvPr>
          <p:cNvPicPr>
            <a:picLocks noChangeAspect="1"/>
          </p:cNvPicPr>
          <p:nvPr/>
        </p:nvPicPr>
        <p:blipFill>
          <a:blip r:embed="rId3"/>
          <a:stretch>
            <a:fillRect/>
          </a:stretch>
        </p:blipFill>
        <p:spPr>
          <a:xfrm>
            <a:off x="0" y="535860"/>
            <a:ext cx="12192000" cy="2893140"/>
          </a:xfrm>
          <a:prstGeom prst="rect">
            <a:avLst/>
          </a:prstGeom>
        </p:spPr>
      </p:pic>
      <p:pic>
        <p:nvPicPr>
          <p:cNvPr id="5" name="Picture 4">
            <a:extLst>
              <a:ext uri="{FF2B5EF4-FFF2-40B4-BE49-F238E27FC236}">
                <a16:creationId xmlns:a16="http://schemas.microsoft.com/office/drawing/2014/main" id="{D7F6F1E1-AA2E-42B8-AAE7-1B49DF56A158}"/>
              </a:ext>
            </a:extLst>
          </p:cNvPr>
          <p:cNvPicPr>
            <a:picLocks noChangeAspect="1"/>
          </p:cNvPicPr>
          <p:nvPr/>
        </p:nvPicPr>
        <p:blipFill>
          <a:blip r:embed="rId4"/>
          <a:stretch>
            <a:fillRect/>
          </a:stretch>
        </p:blipFill>
        <p:spPr>
          <a:xfrm>
            <a:off x="3895171" y="4227485"/>
            <a:ext cx="8296829" cy="2630515"/>
          </a:xfrm>
          <a:prstGeom prst="rect">
            <a:avLst/>
          </a:prstGeom>
        </p:spPr>
      </p:pic>
    </p:spTree>
    <p:extLst>
      <p:ext uri="{BB962C8B-B14F-4D97-AF65-F5344CB8AC3E}">
        <p14:creationId xmlns:p14="http://schemas.microsoft.com/office/powerpoint/2010/main" val="2741321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54" y="88679"/>
            <a:ext cx="10515600" cy="825722"/>
          </a:xfrm>
        </p:spPr>
        <p:txBody>
          <a:bodyPr>
            <a:normAutofit/>
          </a:bodyPr>
          <a:lstStyle/>
          <a:p>
            <a:r>
              <a:rPr lang="en-US" b="1" dirty="0">
                <a:solidFill>
                  <a:srgbClr val="FF0000"/>
                </a:solidFill>
                <a:latin typeface="Times New Roman" panose="02020603050405020304" pitchFamily="18" charset="0"/>
                <a:cs typeface="Times New Roman" panose="02020603050405020304" pitchFamily="18" charset="0"/>
              </a:rPr>
              <a:t>Loading other file types</a:t>
            </a:r>
          </a:p>
        </p:txBody>
      </p:sp>
      <p:sp>
        <p:nvSpPr>
          <p:cNvPr id="3" name="Content Placeholder 2"/>
          <p:cNvSpPr>
            <a:spLocks noGrp="1"/>
          </p:cNvSpPr>
          <p:nvPr>
            <p:ph idx="1"/>
          </p:nvPr>
        </p:nvSpPr>
        <p:spPr>
          <a:xfrm>
            <a:off x="212651" y="1435395"/>
            <a:ext cx="11451265" cy="5018568"/>
          </a:xfrm>
        </p:spPr>
        <p:txBody>
          <a:bodyPr/>
          <a:lstStyle/>
          <a:p>
            <a:r>
              <a:rPr lang="en-US" sz="2000" dirty="0" err="1">
                <a:latin typeface="Times New Roman" panose="02020603050405020304" pitchFamily="18" charset="0"/>
                <a:cs typeface="Times New Roman" panose="02020603050405020304" pitchFamily="18" charset="0"/>
              </a:rPr>
              <a:t>sc.sequenceFile</a:t>
            </a:r>
            <a:r>
              <a:rPr lang="en-US" sz="2000" dirty="0">
                <a:latin typeface="Times New Roman" panose="02020603050405020304" pitchFamily="18" charset="0"/>
                <a:cs typeface="Times New Roman" panose="02020603050405020304" pitchFamily="18" charset="0"/>
              </a:rPr>
              <a:t> is used to load sequence files</a:t>
            </a:r>
          </a:p>
          <a:p>
            <a:r>
              <a:rPr lang="en-US" sz="2000" dirty="0" err="1">
                <a:latin typeface="Times New Roman" panose="02020603050405020304" pitchFamily="18" charset="0"/>
                <a:cs typeface="Times New Roman" panose="02020603050405020304" pitchFamily="18" charset="0"/>
              </a:rPr>
              <a:t>sc.hadoopRDD</a:t>
            </a:r>
            <a:r>
              <a:rPr lang="en-US" sz="2000" dirty="0">
                <a:latin typeface="Times New Roman" panose="02020603050405020304" pitchFamily="18" charset="0"/>
                <a:cs typeface="Times New Roman" panose="02020603050405020304" pitchFamily="18" charset="0"/>
              </a:rPr>
              <a:t> is used for other file types</a:t>
            </a:r>
          </a:p>
          <a:p>
            <a:r>
              <a:rPr lang="en-US" sz="2000" dirty="0">
                <a:latin typeface="Times New Roman" panose="02020603050405020304" pitchFamily="18" charset="0"/>
                <a:cs typeface="Times New Roman" panose="02020603050405020304" pitchFamily="18" charset="0"/>
              </a:rPr>
              <a:t>sc.</a:t>
            </a:r>
            <a:r>
              <a:rPr lang="nl-NL" sz="2000" dirty="0">
                <a:latin typeface="Times New Roman" panose="02020603050405020304" pitchFamily="18" charset="0"/>
                <a:cs typeface="Times New Roman" panose="02020603050405020304" pitchFamily="18" charset="0"/>
              </a:rPr>
              <a:t>newAPIHadoopRDD can also be used</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*Refer to </a:t>
            </a:r>
            <a:r>
              <a:rPr lang="en-US" sz="2000" dirty="0" err="1">
                <a:latin typeface="Times New Roman" panose="02020603050405020304" pitchFamily="18" charset="0"/>
                <a:cs typeface="Times New Roman" panose="02020603050405020304" pitchFamily="18" charset="0"/>
              </a:rPr>
              <a:t>scaladoc</a:t>
            </a:r>
            <a:r>
              <a:rPr lang="en-US" sz="2000" dirty="0">
                <a:latin typeface="Times New Roman" panose="02020603050405020304" pitchFamily="18" charset="0"/>
                <a:cs typeface="Times New Roman" panose="02020603050405020304" pitchFamily="18" charset="0"/>
              </a:rPr>
              <a:t> for details</a:t>
            </a:r>
            <a:endParaRPr lang="nl-NL"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69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4636"/>
            <a:ext cx="10515600" cy="1112801"/>
          </a:xfrm>
        </p:spPr>
        <p:txBody>
          <a:bodyPr/>
          <a:lstStyle/>
          <a:p>
            <a:r>
              <a:rPr lang="en-US" b="1" dirty="0" err="1">
                <a:solidFill>
                  <a:srgbClr val="FF0000"/>
                </a:solidFill>
                <a:latin typeface="Times New Roman" panose="02020603050405020304" pitchFamily="18" charset="0"/>
                <a:cs typeface="Times New Roman" panose="02020603050405020304" pitchFamily="18" charset="0"/>
              </a:rPr>
              <a:t>PairRDD</a:t>
            </a:r>
            <a:r>
              <a:rPr lang="en-US" b="1" dirty="0">
                <a:solidFill>
                  <a:srgbClr val="FF0000"/>
                </a:solidFill>
                <a:latin typeface="Times New Roman" panose="02020603050405020304" pitchFamily="18" charset="0"/>
                <a:cs typeface="Times New Roman" panose="02020603050405020304" pitchFamily="18" charset="0"/>
              </a:rPr>
              <a:t> Transformations</a:t>
            </a:r>
          </a:p>
        </p:txBody>
      </p:sp>
      <p:sp>
        <p:nvSpPr>
          <p:cNvPr id="3" name="Content Placeholder 2"/>
          <p:cNvSpPr>
            <a:spLocks noGrp="1"/>
          </p:cNvSpPr>
          <p:nvPr>
            <p:ph idx="1"/>
          </p:nvPr>
        </p:nvSpPr>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filter(</a:t>
            </a:r>
            <a:r>
              <a:rPr lang="en-US" dirty="0" err="1">
                <a:latin typeface="Times New Roman" panose="02020603050405020304" pitchFamily="18" charset="0"/>
                <a:cs typeface="Times New Roman" panose="02020603050405020304" pitchFamily="18" charset="0"/>
              </a:rPr>
              <a:t>func</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map(</a:t>
            </a:r>
            <a:r>
              <a:rPr lang="en-US" dirty="0" err="1">
                <a:latin typeface="Times New Roman" panose="02020603050405020304" pitchFamily="18" charset="0"/>
                <a:cs typeface="Times New Roman" panose="02020603050405020304" pitchFamily="18" charset="0"/>
              </a:rPr>
              <a:t>func</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flatMap</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func</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union(</a:t>
            </a:r>
            <a:r>
              <a:rPr lang="en-US" dirty="0" err="1">
                <a:latin typeface="Times New Roman" panose="02020603050405020304" pitchFamily="18" charset="0"/>
                <a:cs typeface="Times New Roman" panose="02020603050405020304" pitchFamily="18" charset="0"/>
              </a:rPr>
              <a:t>otherDataset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intersection(</a:t>
            </a:r>
            <a:r>
              <a:rPr lang="en-US" dirty="0" err="1">
                <a:latin typeface="Times New Roman" panose="02020603050405020304" pitchFamily="18" charset="0"/>
                <a:cs typeface="Times New Roman" panose="02020603050405020304" pitchFamily="18" charset="0"/>
              </a:rPr>
              <a:t>otherDataset</a:t>
            </a:r>
            <a:r>
              <a:rPr lang="en-US" dirty="0">
                <a:latin typeface="Times New Roman" panose="02020603050405020304" pitchFamily="18" charset="0"/>
                <a:cs typeface="Times New Roman" panose="02020603050405020304" pitchFamily="18" charset="0"/>
              </a:rPr>
              <a:t>)</a:t>
            </a:r>
          </a:p>
          <a:p>
            <a:r>
              <a:rPr lang="fr-FR" dirty="0">
                <a:latin typeface="Times New Roman" panose="02020603050405020304" pitchFamily="18" charset="0"/>
                <a:cs typeface="Times New Roman" panose="02020603050405020304" pitchFamily="18" charset="0"/>
              </a:rPr>
              <a:t>distinct([</a:t>
            </a:r>
            <a:r>
              <a:rPr lang="fr-FR" dirty="0" err="1">
                <a:latin typeface="Times New Roman" panose="02020603050405020304" pitchFamily="18" charset="0"/>
                <a:cs typeface="Times New Roman" panose="02020603050405020304" pitchFamily="18" charset="0"/>
              </a:rPr>
              <a:t>numPartitions</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fr-FR" dirty="0" err="1">
                <a:latin typeface="Times New Roman" panose="02020603050405020304" pitchFamily="18" charset="0"/>
                <a:cs typeface="Times New Roman" panose="02020603050405020304" pitchFamily="18" charset="0"/>
              </a:rPr>
              <a:t>groupByKey</a:t>
            </a:r>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numPartitions</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fr-FR" dirty="0" err="1">
                <a:latin typeface="Times New Roman" panose="02020603050405020304" pitchFamily="18" charset="0"/>
                <a:cs typeface="Times New Roman" panose="02020603050405020304" pitchFamily="18" charset="0"/>
              </a:rPr>
              <a:t>reduceByKey</a:t>
            </a:r>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func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numPartitions</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fr-FR" dirty="0" err="1">
                <a:latin typeface="Times New Roman" panose="02020603050405020304" pitchFamily="18" charset="0"/>
                <a:cs typeface="Times New Roman" panose="02020603050405020304" pitchFamily="18" charset="0"/>
              </a:rPr>
              <a:t>sortByKey</a:t>
            </a:r>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ascending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numPartitions</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join(</a:t>
            </a:r>
            <a:r>
              <a:rPr lang="en-US" dirty="0" err="1">
                <a:latin typeface="Times New Roman" panose="02020603050405020304" pitchFamily="18" charset="0"/>
                <a:cs typeface="Times New Roman" panose="02020603050405020304" pitchFamily="18" charset="0"/>
              </a:rPr>
              <a:t>otherDataset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numPartitions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coalesce(</a:t>
            </a:r>
            <a:r>
              <a:rPr lang="en-US" dirty="0" err="1">
                <a:latin typeface="Times New Roman" panose="02020603050405020304" pitchFamily="18" charset="0"/>
                <a:cs typeface="Times New Roman" panose="02020603050405020304" pitchFamily="18" charset="0"/>
              </a:rPr>
              <a:t>numPartitions</a:t>
            </a:r>
            <a:r>
              <a:rPr lang="en-US" dirty="0">
                <a:latin typeface="Times New Roman" panose="02020603050405020304" pitchFamily="18" charset="0"/>
                <a:cs typeface="Times New Roman" panose="02020603050405020304" pitchFamily="18" charset="0"/>
              </a:rPr>
              <a:t>)</a:t>
            </a:r>
          </a:p>
          <a:p>
            <a:r>
              <a:rPr lang="fr-FR" dirty="0" err="1">
                <a:latin typeface="Times New Roman" panose="02020603050405020304" pitchFamily="18" charset="0"/>
                <a:cs typeface="Times New Roman" panose="02020603050405020304" pitchFamily="18" charset="0"/>
              </a:rPr>
              <a:t>repartition</a:t>
            </a:r>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numPartitions</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err="1">
                <a:solidFill>
                  <a:schemeClr val="dk1"/>
                </a:solidFill>
                <a:latin typeface="Times New Roman" panose="02020603050405020304" pitchFamily="18" charset="0"/>
                <a:cs typeface="Times New Roman" panose="02020603050405020304" pitchFamily="18" charset="0"/>
              </a:rPr>
              <a:t>repartitionAndSortWithinPartitions</a:t>
            </a:r>
            <a:r>
              <a:rPr lang="en-US" dirty="0">
                <a:solidFill>
                  <a:schemeClr val="dk1"/>
                </a:solidFill>
                <a:latin typeface="Times New Roman" panose="02020603050405020304" pitchFamily="18" charset="0"/>
                <a:cs typeface="Times New Roman" panose="02020603050405020304" pitchFamily="18" charset="0"/>
              </a:rPr>
              <a:t>(</a:t>
            </a:r>
            <a:r>
              <a:rPr lang="en-US" dirty="0" err="1">
                <a:solidFill>
                  <a:schemeClr val="dk1"/>
                </a:solidFill>
                <a:latin typeface="Times New Roman" panose="02020603050405020304" pitchFamily="18" charset="0"/>
                <a:cs typeface="Times New Roman" panose="02020603050405020304" pitchFamily="18" charset="0"/>
              </a:rPr>
              <a:t>partitioner</a:t>
            </a:r>
            <a:r>
              <a:rPr lang="en-US" dirty="0">
                <a:solidFill>
                  <a:schemeClr val="dk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38ECBB3-1EC5-4CCE-9AEC-4EF432173B81}"/>
              </a:ext>
            </a:extLst>
          </p:cNvPr>
          <p:cNvSpPr/>
          <p:nvPr/>
        </p:nvSpPr>
        <p:spPr>
          <a:xfrm>
            <a:off x="0" y="6488668"/>
            <a:ext cx="12081510" cy="369332"/>
          </a:xfrm>
          <a:prstGeom prst="rect">
            <a:avLst/>
          </a:prstGeom>
        </p:spPr>
        <p:txBody>
          <a:bodyPr wrap="square">
            <a:spAutoFit/>
          </a:bodyPr>
          <a:lstStyle/>
          <a:p>
            <a:pPr lvl="0">
              <a:defRPr/>
            </a:pPr>
            <a:r>
              <a:rPr lang="en-CA" dirty="0">
                <a:solidFill>
                  <a:srgbClr val="FF0000"/>
                </a:solidFill>
                <a:latin typeface="Times New Roman" panose="02020603050405020304" pitchFamily="18" charset="0"/>
                <a:cs typeface="Times New Roman" panose="02020603050405020304" pitchFamily="18" charset="0"/>
              </a:rPr>
              <a:t>Its called </a:t>
            </a:r>
            <a:r>
              <a:rPr lang="en-CA" b="1" dirty="0" err="1">
                <a:solidFill>
                  <a:srgbClr val="FF0000"/>
                </a:solidFill>
                <a:latin typeface="Times New Roman" panose="02020603050405020304" pitchFamily="18" charset="0"/>
                <a:cs typeface="Times New Roman" panose="02020603050405020304" pitchFamily="18" charset="0"/>
              </a:rPr>
              <a:t>pairRdd</a:t>
            </a:r>
            <a:r>
              <a:rPr lang="en-CA" b="1" dirty="0">
                <a:solidFill>
                  <a:srgbClr val="FF0000"/>
                </a:solidFill>
                <a:latin typeface="Times New Roman" panose="02020603050405020304" pitchFamily="18" charset="0"/>
                <a:cs typeface="Times New Roman" panose="02020603050405020304" pitchFamily="18" charset="0"/>
              </a:rPr>
              <a:t> </a:t>
            </a:r>
            <a:r>
              <a:rPr lang="en-CA" dirty="0">
                <a:solidFill>
                  <a:srgbClr val="FF0000"/>
                </a:solidFill>
                <a:latin typeface="Times New Roman" panose="02020603050405020304" pitchFamily="18" charset="0"/>
                <a:cs typeface="Times New Roman" panose="02020603050405020304" pitchFamily="18" charset="0"/>
              </a:rPr>
              <a:t>because it returns a Tuple. The first element of the tuple is a key and the second element is  value</a:t>
            </a:r>
          </a:p>
        </p:txBody>
      </p:sp>
    </p:spTree>
    <p:extLst>
      <p:ext uri="{BB962C8B-B14F-4D97-AF65-F5344CB8AC3E}">
        <p14:creationId xmlns:p14="http://schemas.microsoft.com/office/powerpoint/2010/main" val="3790281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86" y="120576"/>
            <a:ext cx="10515600" cy="889517"/>
          </a:xfrm>
        </p:spPr>
        <p:txBody>
          <a:bodyPr>
            <a:normAutofit/>
          </a:bodyPr>
          <a:lstStyle/>
          <a:p>
            <a:r>
              <a:rPr lang="en-US" b="1" dirty="0">
                <a:solidFill>
                  <a:srgbClr val="FF0000"/>
                </a:solidFill>
                <a:latin typeface="Times New Roman" panose="02020603050405020304" pitchFamily="18" charset="0"/>
                <a:cs typeface="Times New Roman" panose="02020603050405020304" pitchFamily="18" charset="0"/>
              </a:rPr>
              <a:t>RDD Transformations</a:t>
            </a:r>
          </a:p>
        </p:txBody>
      </p:sp>
      <p:sp>
        <p:nvSpPr>
          <p:cNvPr id="3" name="Content Placeholder 2"/>
          <p:cNvSpPr>
            <a:spLocks noGrp="1"/>
          </p:cNvSpPr>
          <p:nvPr>
            <p:ph idx="1"/>
          </p:nvPr>
        </p:nvSpPr>
        <p:spPr>
          <a:xfrm>
            <a:off x="295939" y="1538546"/>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filter(</a:t>
            </a:r>
            <a:r>
              <a:rPr lang="en-US" sz="2000" dirty="0" err="1">
                <a:latin typeface="Times New Roman" panose="02020603050405020304" pitchFamily="18" charset="0"/>
                <a:cs typeface="Times New Roman" panose="02020603050405020304" pitchFamily="18" charset="0"/>
              </a:rPr>
              <a:t>func</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map(</a:t>
            </a:r>
            <a:r>
              <a:rPr lang="en-US" sz="2000" dirty="0" err="1">
                <a:latin typeface="Times New Roman" panose="02020603050405020304" pitchFamily="18" charset="0"/>
                <a:cs typeface="Times New Roman" panose="02020603050405020304" pitchFamily="18" charset="0"/>
              </a:rPr>
              <a:t>func</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flatMap</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func</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union(</a:t>
            </a:r>
            <a:r>
              <a:rPr lang="en-US" sz="2000" dirty="0" err="1">
                <a:latin typeface="Times New Roman" panose="02020603050405020304" pitchFamily="18" charset="0"/>
                <a:cs typeface="Times New Roman" panose="02020603050405020304" pitchFamily="18" charset="0"/>
              </a:rPr>
              <a:t>otherDataset</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intersection(</a:t>
            </a:r>
            <a:r>
              <a:rPr lang="en-US" sz="2000" dirty="0" err="1">
                <a:latin typeface="Times New Roman" panose="02020603050405020304" pitchFamily="18" charset="0"/>
                <a:cs typeface="Times New Roman" panose="02020603050405020304" pitchFamily="18" charset="0"/>
              </a:rPr>
              <a:t>otherDataset</a:t>
            </a:r>
            <a:r>
              <a:rPr lang="en-US" sz="2000" dirty="0">
                <a:latin typeface="Times New Roman" panose="02020603050405020304" pitchFamily="18" charset="0"/>
                <a:cs typeface="Times New Roman" panose="02020603050405020304" pitchFamily="18" charset="0"/>
              </a:rPr>
              <a:t>)</a:t>
            </a:r>
          </a:p>
          <a:p>
            <a:r>
              <a:rPr lang="fr-FR" sz="2000" dirty="0">
                <a:latin typeface="Times New Roman" panose="02020603050405020304" pitchFamily="18" charset="0"/>
                <a:cs typeface="Times New Roman" panose="02020603050405020304" pitchFamily="18" charset="0"/>
              </a:rPr>
              <a:t>distinct([</a:t>
            </a:r>
            <a:r>
              <a:rPr lang="fr-FR" sz="2000" dirty="0" err="1">
                <a:latin typeface="Times New Roman" panose="02020603050405020304" pitchFamily="18" charset="0"/>
                <a:cs typeface="Times New Roman" panose="02020603050405020304" pitchFamily="18" charset="0"/>
              </a:rPr>
              <a:t>numPartitions</a:t>
            </a:r>
            <a:r>
              <a:rPr lang="fr-FR"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coalesce(</a:t>
            </a:r>
            <a:r>
              <a:rPr lang="en-US" sz="2000" dirty="0" err="1">
                <a:latin typeface="Times New Roman" panose="02020603050405020304" pitchFamily="18" charset="0"/>
                <a:cs typeface="Times New Roman" panose="02020603050405020304" pitchFamily="18" charset="0"/>
              </a:rPr>
              <a:t>numPartitions</a:t>
            </a:r>
            <a:r>
              <a:rPr lang="en-US" sz="2000" dirty="0">
                <a:latin typeface="Times New Roman" panose="02020603050405020304" pitchFamily="18" charset="0"/>
                <a:cs typeface="Times New Roman" panose="02020603050405020304" pitchFamily="18" charset="0"/>
              </a:rPr>
              <a:t>)</a:t>
            </a:r>
          </a:p>
          <a:p>
            <a:r>
              <a:rPr lang="fr-FR" sz="2000" dirty="0" err="1">
                <a:latin typeface="Times New Roman" panose="02020603050405020304" pitchFamily="18" charset="0"/>
                <a:cs typeface="Times New Roman" panose="02020603050405020304" pitchFamily="18" charset="0"/>
              </a:rPr>
              <a:t>repartition</a:t>
            </a:r>
            <a:r>
              <a:rPr lang="fr-FR" sz="2000" dirty="0">
                <a:latin typeface="Times New Roman" panose="02020603050405020304" pitchFamily="18" charset="0"/>
                <a:cs typeface="Times New Roman" panose="02020603050405020304" pitchFamily="18" charset="0"/>
              </a:rPr>
              <a:t>(</a:t>
            </a:r>
            <a:r>
              <a:rPr lang="fr-FR" sz="2000" dirty="0" err="1">
                <a:latin typeface="Times New Roman" panose="02020603050405020304" pitchFamily="18" charset="0"/>
                <a:cs typeface="Times New Roman" panose="02020603050405020304" pitchFamily="18" charset="0"/>
              </a:rPr>
              <a:t>numPartitions</a:t>
            </a:r>
            <a:r>
              <a:rPr lang="fr-FR"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repartitionAndSortWithinPartitions</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partitioner</a:t>
            </a:r>
            <a:r>
              <a:rPr lang="en-US" sz="2000" dirty="0">
                <a:latin typeface="Times New Roman" panose="02020603050405020304" pitchFamily="18" charset="0"/>
                <a:cs typeface="Times New Roman" panose="02020603050405020304" pitchFamily="18" charset="0"/>
              </a:rPr>
              <a:t>) [*Only available for </a:t>
            </a:r>
            <a:r>
              <a:rPr lang="en-US" sz="2000" dirty="0" err="1">
                <a:latin typeface="Times New Roman" panose="02020603050405020304" pitchFamily="18" charset="0"/>
                <a:cs typeface="Times New Roman" panose="02020603050405020304" pitchFamily="18" charset="0"/>
              </a:rPr>
              <a:t>JavaPiarRdd</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78107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F9F1CF-15F4-4143-B736-A3AAA2AFA3D3}"/>
              </a:ext>
            </a:extLst>
          </p:cNvPr>
          <p:cNvPicPr>
            <a:picLocks noChangeAspect="1"/>
          </p:cNvPicPr>
          <p:nvPr/>
        </p:nvPicPr>
        <p:blipFill>
          <a:blip r:embed="rId3"/>
          <a:stretch>
            <a:fillRect/>
          </a:stretch>
        </p:blipFill>
        <p:spPr>
          <a:xfrm>
            <a:off x="74428" y="3024963"/>
            <a:ext cx="12117572" cy="2121255"/>
          </a:xfrm>
          <a:prstGeom prst="rect">
            <a:avLst/>
          </a:prstGeom>
        </p:spPr>
      </p:pic>
      <p:pic>
        <p:nvPicPr>
          <p:cNvPr id="3" name="Picture 2">
            <a:extLst>
              <a:ext uri="{FF2B5EF4-FFF2-40B4-BE49-F238E27FC236}">
                <a16:creationId xmlns:a16="http://schemas.microsoft.com/office/drawing/2014/main" id="{CFAD9CE6-9A73-45A1-86D6-6DCA7CEF8811}"/>
              </a:ext>
            </a:extLst>
          </p:cNvPr>
          <p:cNvPicPr>
            <a:picLocks noChangeAspect="1"/>
          </p:cNvPicPr>
          <p:nvPr/>
        </p:nvPicPr>
        <p:blipFill rotWithShape="1">
          <a:blip r:embed="rId4"/>
          <a:srcRect b="83976"/>
          <a:stretch/>
        </p:blipFill>
        <p:spPr>
          <a:xfrm>
            <a:off x="74428" y="1588483"/>
            <a:ext cx="12117572" cy="463600"/>
          </a:xfrm>
          <a:prstGeom prst="rect">
            <a:avLst/>
          </a:prstGeom>
        </p:spPr>
      </p:pic>
      <p:pic>
        <p:nvPicPr>
          <p:cNvPr id="4" name="Picture 3">
            <a:extLst>
              <a:ext uri="{FF2B5EF4-FFF2-40B4-BE49-F238E27FC236}">
                <a16:creationId xmlns:a16="http://schemas.microsoft.com/office/drawing/2014/main" id="{3B5DF7E8-0885-42E0-866C-99A32F02B93C}"/>
              </a:ext>
            </a:extLst>
          </p:cNvPr>
          <p:cNvPicPr>
            <a:picLocks noChangeAspect="1"/>
          </p:cNvPicPr>
          <p:nvPr/>
        </p:nvPicPr>
        <p:blipFill rotWithShape="1">
          <a:blip r:embed="rId5"/>
          <a:srcRect t="23609"/>
          <a:stretch/>
        </p:blipFill>
        <p:spPr>
          <a:xfrm>
            <a:off x="7671499" y="5582093"/>
            <a:ext cx="4191000" cy="1011399"/>
          </a:xfrm>
          <a:prstGeom prst="rect">
            <a:avLst/>
          </a:prstGeom>
        </p:spPr>
      </p:pic>
    </p:spTree>
    <p:extLst>
      <p:ext uri="{BB962C8B-B14F-4D97-AF65-F5344CB8AC3E}">
        <p14:creationId xmlns:p14="http://schemas.microsoft.com/office/powerpoint/2010/main" val="659977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212FD7-6485-457B-B50F-0AC6A76AE242}"/>
              </a:ext>
            </a:extLst>
          </p:cNvPr>
          <p:cNvPicPr>
            <a:picLocks noChangeAspect="1"/>
          </p:cNvPicPr>
          <p:nvPr/>
        </p:nvPicPr>
        <p:blipFill>
          <a:blip r:embed="rId3"/>
          <a:stretch>
            <a:fillRect/>
          </a:stretch>
        </p:blipFill>
        <p:spPr>
          <a:xfrm>
            <a:off x="641659" y="1670476"/>
            <a:ext cx="10172700" cy="2847975"/>
          </a:xfrm>
          <a:prstGeom prst="rect">
            <a:avLst/>
          </a:prstGeom>
        </p:spPr>
      </p:pic>
      <p:sp>
        <p:nvSpPr>
          <p:cNvPr id="3" name="Rectangle 2">
            <a:extLst>
              <a:ext uri="{FF2B5EF4-FFF2-40B4-BE49-F238E27FC236}">
                <a16:creationId xmlns:a16="http://schemas.microsoft.com/office/drawing/2014/main" id="{4EE1101F-B0D1-4913-99DD-DA969A2334BE}"/>
              </a:ext>
            </a:extLst>
          </p:cNvPr>
          <p:cNvSpPr/>
          <p:nvPr/>
        </p:nvSpPr>
        <p:spPr>
          <a:xfrm>
            <a:off x="-122663" y="6301549"/>
            <a:ext cx="12192000" cy="369332"/>
          </a:xfrm>
          <a:prstGeom prst="rect">
            <a:avLst/>
          </a:prstGeom>
        </p:spPr>
        <p:txBody>
          <a:bodyPr wrap="square">
            <a:spAutoFit/>
          </a:bodyPr>
          <a:lstStyle/>
          <a:p>
            <a:r>
              <a:rPr lang="en-CA" dirty="0" err="1">
                <a:solidFill>
                  <a:srgbClr val="FF0000"/>
                </a:solidFill>
                <a:latin typeface="Times New Roman" panose="02020603050405020304" pitchFamily="18" charset="0"/>
                <a:cs typeface="Times New Roman" panose="02020603050405020304" pitchFamily="18" charset="0"/>
              </a:rPr>
              <a:t>Flatmap</a:t>
            </a:r>
            <a:r>
              <a:rPr lang="en-CA" dirty="0">
                <a:solidFill>
                  <a:srgbClr val="FF0000"/>
                </a:solidFill>
                <a:latin typeface="Times New Roman" panose="02020603050405020304" pitchFamily="18" charset="0"/>
                <a:cs typeface="Times New Roman" panose="02020603050405020304" pitchFamily="18" charset="0"/>
              </a:rPr>
              <a:t> :Take the element and returns a collection of elements. Iterate to each element in </a:t>
            </a:r>
            <a:r>
              <a:rPr lang="en-CA" dirty="0" err="1">
                <a:solidFill>
                  <a:srgbClr val="FF0000"/>
                </a:solidFill>
                <a:latin typeface="Times New Roman" panose="02020603050405020304" pitchFamily="18" charset="0"/>
                <a:cs typeface="Times New Roman" panose="02020603050405020304" pitchFamily="18" charset="0"/>
              </a:rPr>
              <a:t>rdd.It</a:t>
            </a:r>
            <a:r>
              <a:rPr lang="en-CA" dirty="0">
                <a:solidFill>
                  <a:srgbClr val="FF0000"/>
                </a:solidFill>
                <a:latin typeface="Times New Roman" panose="02020603050405020304" pitchFamily="18" charset="0"/>
                <a:cs typeface="Times New Roman" panose="02020603050405020304" pitchFamily="18" charset="0"/>
              </a:rPr>
              <a:t> replace the element with collection</a:t>
            </a:r>
          </a:p>
        </p:txBody>
      </p:sp>
    </p:spTree>
    <p:extLst>
      <p:ext uri="{BB962C8B-B14F-4D97-AF65-F5344CB8AC3E}">
        <p14:creationId xmlns:p14="http://schemas.microsoft.com/office/powerpoint/2010/main" val="1023951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133D07-CF55-4642-8A6D-9E2E719B9A4C}"/>
              </a:ext>
            </a:extLst>
          </p:cNvPr>
          <p:cNvPicPr>
            <a:picLocks noChangeAspect="1"/>
          </p:cNvPicPr>
          <p:nvPr/>
        </p:nvPicPr>
        <p:blipFill>
          <a:blip r:embed="rId3"/>
          <a:stretch>
            <a:fillRect/>
          </a:stretch>
        </p:blipFill>
        <p:spPr>
          <a:xfrm>
            <a:off x="438150" y="1790700"/>
            <a:ext cx="11315700" cy="3276600"/>
          </a:xfrm>
          <a:prstGeom prst="rect">
            <a:avLst/>
          </a:prstGeom>
        </p:spPr>
      </p:pic>
    </p:spTree>
    <p:extLst>
      <p:ext uri="{BB962C8B-B14F-4D97-AF65-F5344CB8AC3E}">
        <p14:creationId xmlns:p14="http://schemas.microsoft.com/office/powerpoint/2010/main" val="1899259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D3461-B41F-4F61-8699-4942E5E59DDB}"/>
              </a:ext>
            </a:extLst>
          </p:cNvPr>
          <p:cNvSpPr/>
          <p:nvPr/>
        </p:nvSpPr>
        <p:spPr>
          <a:xfrm>
            <a:off x="0" y="176281"/>
            <a:ext cx="11681138" cy="1077218"/>
          </a:xfrm>
          <a:prstGeom prst="rect">
            <a:avLst/>
          </a:prstGeom>
        </p:spPr>
        <p:txBody>
          <a:bodyPr wrap="square">
            <a:spAutoFit/>
          </a:bodyPr>
          <a:lstStyle/>
          <a:p>
            <a:r>
              <a:rPr lang="en-CA" sz="3200" b="1" dirty="0">
                <a:solidFill>
                  <a:srgbClr val="FF0000"/>
                </a:solidFill>
                <a:latin typeface="Times New Roman" panose="02020603050405020304" pitchFamily="18" charset="0"/>
                <a:cs typeface="Times New Roman" panose="02020603050405020304" pitchFamily="18" charset="0"/>
              </a:rPr>
              <a:t>Spark Framework –  RDD (Resilient Distributed Dataset)</a:t>
            </a:r>
          </a:p>
          <a:p>
            <a:r>
              <a:rPr lang="en-CA" sz="3200" b="1" dirty="0">
                <a:solidFill>
                  <a:srgbClr val="FF0000"/>
                </a:solidFill>
                <a:latin typeface="Times New Roman" panose="02020603050405020304" pitchFamily="18" charset="0"/>
                <a:cs typeface="Times New Roman" panose="02020603050405020304" pitchFamily="18" charset="0"/>
              </a:rPr>
              <a:t> </a:t>
            </a:r>
          </a:p>
        </p:txBody>
      </p:sp>
      <p:sp>
        <p:nvSpPr>
          <p:cNvPr id="3" name="Rectangle 2">
            <a:extLst>
              <a:ext uri="{FF2B5EF4-FFF2-40B4-BE49-F238E27FC236}">
                <a16:creationId xmlns:a16="http://schemas.microsoft.com/office/drawing/2014/main" id="{F32C19A9-2B89-4E25-839A-5246AE7628CB}"/>
              </a:ext>
            </a:extLst>
          </p:cNvPr>
          <p:cNvSpPr/>
          <p:nvPr/>
        </p:nvSpPr>
        <p:spPr>
          <a:xfrm>
            <a:off x="461209" y="1728082"/>
            <a:ext cx="8068641" cy="1938992"/>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Distributed dataset</a:t>
            </a:r>
          </a:p>
          <a:p>
            <a:r>
              <a:rPr lang="en-US" sz="2400" dirty="0">
                <a:latin typeface="Times New Roman" panose="02020603050405020304" pitchFamily="18" charset="0"/>
                <a:cs typeface="Times New Roman" panose="02020603050405020304" pitchFamily="18" charset="0"/>
              </a:rPr>
              <a:t>Partitioned</a:t>
            </a:r>
          </a:p>
          <a:p>
            <a:r>
              <a:rPr lang="en-US" sz="2400" dirty="0">
                <a:latin typeface="Times New Roman" panose="02020603050405020304" pitchFamily="18" charset="0"/>
                <a:cs typeface="Times New Roman" panose="02020603050405020304" pitchFamily="18" charset="0"/>
              </a:rPr>
              <a:t>Unit of processing in Spark</a:t>
            </a:r>
          </a:p>
          <a:p>
            <a:r>
              <a:rPr lang="en-CA" sz="2400" dirty="0">
                <a:solidFill>
                  <a:srgbClr val="FF0000"/>
                </a:solidFill>
                <a:latin typeface="Times New Roman" panose="02020603050405020304" pitchFamily="18" charset="0"/>
                <a:cs typeface="Times New Roman" panose="02020603050405020304" pitchFamily="18" charset="0"/>
              </a:rPr>
              <a:t>rdd is a dataset which is being proceed</a:t>
            </a:r>
            <a:endParaRPr lang="en-US" sz="2400" dirty="0">
              <a:solidFill>
                <a:srgbClr val="FF0000"/>
              </a:solidFill>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D617E81-38C8-4D55-8E17-D4CF8CE175F1}"/>
              </a:ext>
            </a:extLst>
          </p:cNvPr>
          <p:cNvSpPr/>
          <p:nvPr/>
        </p:nvSpPr>
        <p:spPr>
          <a:xfrm>
            <a:off x="4622327" y="4995860"/>
            <a:ext cx="4481804" cy="523220"/>
          </a:xfrm>
          <a:prstGeom prst="rect">
            <a:avLst/>
          </a:prstGeom>
        </p:spPr>
        <p:txBody>
          <a:bodyPr wrap="none">
            <a:spAutoFit/>
          </a:bodyPr>
          <a:lstStyle/>
          <a:p>
            <a:r>
              <a:rPr lang="en-CA" sz="2800" dirty="0">
                <a:latin typeface="Times New Roman" panose="02020603050405020304" pitchFamily="18" charset="0"/>
                <a:cs typeface="Times New Roman" panose="02020603050405020304" pitchFamily="18" charset="0"/>
              </a:rPr>
              <a:t>Partition –distribute –process</a:t>
            </a:r>
          </a:p>
        </p:txBody>
      </p:sp>
    </p:spTree>
    <p:extLst>
      <p:ext uri="{BB962C8B-B14F-4D97-AF65-F5344CB8AC3E}">
        <p14:creationId xmlns:p14="http://schemas.microsoft.com/office/powerpoint/2010/main" val="1631264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B53A2E-C37E-4E5B-9DBD-B5512F95C3B7}"/>
              </a:ext>
            </a:extLst>
          </p:cNvPr>
          <p:cNvPicPr>
            <a:picLocks noChangeAspect="1"/>
          </p:cNvPicPr>
          <p:nvPr/>
        </p:nvPicPr>
        <p:blipFill>
          <a:blip r:embed="rId3"/>
          <a:stretch>
            <a:fillRect/>
          </a:stretch>
        </p:blipFill>
        <p:spPr>
          <a:xfrm>
            <a:off x="1004887" y="2314575"/>
            <a:ext cx="10182225" cy="2228850"/>
          </a:xfrm>
          <a:prstGeom prst="rect">
            <a:avLst/>
          </a:prstGeom>
        </p:spPr>
      </p:pic>
    </p:spTree>
    <p:extLst>
      <p:ext uri="{BB962C8B-B14F-4D97-AF65-F5344CB8AC3E}">
        <p14:creationId xmlns:p14="http://schemas.microsoft.com/office/powerpoint/2010/main" val="3814752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1661A3-F976-4EA4-959C-B862251514D4}"/>
              </a:ext>
            </a:extLst>
          </p:cNvPr>
          <p:cNvPicPr>
            <a:picLocks noChangeAspect="1"/>
          </p:cNvPicPr>
          <p:nvPr/>
        </p:nvPicPr>
        <p:blipFill>
          <a:blip r:embed="rId2"/>
          <a:stretch>
            <a:fillRect/>
          </a:stretch>
        </p:blipFill>
        <p:spPr>
          <a:xfrm>
            <a:off x="504206" y="389720"/>
            <a:ext cx="6172200" cy="1209675"/>
          </a:xfrm>
          <a:prstGeom prst="rect">
            <a:avLst/>
          </a:prstGeom>
        </p:spPr>
      </p:pic>
      <p:pic>
        <p:nvPicPr>
          <p:cNvPr id="3" name="Picture 2">
            <a:extLst>
              <a:ext uri="{FF2B5EF4-FFF2-40B4-BE49-F238E27FC236}">
                <a16:creationId xmlns:a16="http://schemas.microsoft.com/office/drawing/2014/main" id="{D2997564-F954-4F6F-B373-A5749A9E91C7}"/>
              </a:ext>
            </a:extLst>
          </p:cNvPr>
          <p:cNvPicPr>
            <a:picLocks noChangeAspect="1"/>
          </p:cNvPicPr>
          <p:nvPr/>
        </p:nvPicPr>
        <p:blipFill>
          <a:blip r:embed="rId3"/>
          <a:stretch>
            <a:fillRect/>
          </a:stretch>
        </p:blipFill>
        <p:spPr>
          <a:xfrm>
            <a:off x="504206" y="1840613"/>
            <a:ext cx="5724525" cy="1419225"/>
          </a:xfrm>
          <a:prstGeom prst="rect">
            <a:avLst/>
          </a:prstGeom>
        </p:spPr>
      </p:pic>
      <p:pic>
        <p:nvPicPr>
          <p:cNvPr id="4" name="Picture 3">
            <a:extLst>
              <a:ext uri="{FF2B5EF4-FFF2-40B4-BE49-F238E27FC236}">
                <a16:creationId xmlns:a16="http://schemas.microsoft.com/office/drawing/2014/main" id="{3730168C-4AD3-4AC3-93C7-C450CBC227DF}"/>
              </a:ext>
            </a:extLst>
          </p:cNvPr>
          <p:cNvPicPr>
            <a:picLocks noChangeAspect="1"/>
          </p:cNvPicPr>
          <p:nvPr/>
        </p:nvPicPr>
        <p:blipFill>
          <a:blip r:embed="rId4"/>
          <a:stretch>
            <a:fillRect/>
          </a:stretch>
        </p:blipFill>
        <p:spPr>
          <a:xfrm>
            <a:off x="504206" y="3598163"/>
            <a:ext cx="8782050" cy="1514475"/>
          </a:xfrm>
          <a:prstGeom prst="rect">
            <a:avLst/>
          </a:prstGeom>
        </p:spPr>
      </p:pic>
    </p:spTree>
    <p:extLst>
      <p:ext uri="{BB962C8B-B14F-4D97-AF65-F5344CB8AC3E}">
        <p14:creationId xmlns:p14="http://schemas.microsoft.com/office/powerpoint/2010/main" val="1258331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E56A5-E9C4-4B30-B511-8488F79C43E1}"/>
              </a:ext>
            </a:extLst>
          </p:cNvPr>
          <p:cNvPicPr>
            <a:picLocks noChangeAspect="1"/>
          </p:cNvPicPr>
          <p:nvPr/>
        </p:nvPicPr>
        <p:blipFill>
          <a:blip r:embed="rId2"/>
          <a:stretch>
            <a:fillRect/>
          </a:stretch>
        </p:blipFill>
        <p:spPr>
          <a:xfrm>
            <a:off x="14287" y="300037"/>
            <a:ext cx="12163425" cy="6257925"/>
          </a:xfrm>
          <a:prstGeom prst="rect">
            <a:avLst/>
          </a:prstGeom>
        </p:spPr>
      </p:pic>
    </p:spTree>
    <p:extLst>
      <p:ext uri="{BB962C8B-B14F-4D97-AF65-F5344CB8AC3E}">
        <p14:creationId xmlns:p14="http://schemas.microsoft.com/office/powerpoint/2010/main" val="2557525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19D8E5-B348-4EC4-8ED0-91CF5ED3AFD8}"/>
              </a:ext>
            </a:extLst>
          </p:cNvPr>
          <p:cNvPicPr>
            <a:picLocks noChangeAspect="1"/>
          </p:cNvPicPr>
          <p:nvPr/>
        </p:nvPicPr>
        <p:blipFill>
          <a:blip r:embed="rId2"/>
          <a:stretch>
            <a:fillRect/>
          </a:stretch>
        </p:blipFill>
        <p:spPr>
          <a:xfrm>
            <a:off x="881062" y="2105025"/>
            <a:ext cx="10429875" cy="2647950"/>
          </a:xfrm>
          <a:prstGeom prst="rect">
            <a:avLst/>
          </a:prstGeom>
        </p:spPr>
      </p:pic>
    </p:spTree>
    <p:extLst>
      <p:ext uri="{BB962C8B-B14F-4D97-AF65-F5344CB8AC3E}">
        <p14:creationId xmlns:p14="http://schemas.microsoft.com/office/powerpoint/2010/main" val="230933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84" y="168893"/>
            <a:ext cx="10515600" cy="1024288"/>
          </a:xfrm>
        </p:spPr>
        <p:txBody>
          <a:bodyPr>
            <a:normAutofit/>
          </a:bodyPr>
          <a:lstStyle/>
          <a:p>
            <a:r>
              <a:rPr lang="en-US" b="1" dirty="0">
                <a:solidFill>
                  <a:srgbClr val="FF0000"/>
                </a:solidFill>
                <a:latin typeface="Times New Roman" panose="02020603050405020304" pitchFamily="18" charset="0"/>
                <a:cs typeface="Times New Roman" panose="02020603050405020304" pitchFamily="18" charset="0"/>
              </a:rPr>
              <a:t>RDD Actions</a:t>
            </a:r>
          </a:p>
        </p:txBody>
      </p:sp>
      <p:sp>
        <p:nvSpPr>
          <p:cNvPr id="3" name="Content Placeholder 2"/>
          <p:cNvSpPr>
            <a:spLocks noGrp="1"/>
          </p:cNvSpPr>
          <p:nvPr>
            <p:ph idx="1"/>
          </p:nvPr>
        </p:nvSpPr>
        <p:spPr>
          <a:xfrm>
            <a:off x="268184" y="1436914"/>
            <a:ext cx="11085616" cy="4740049"/>
          </a:xfrm>
        </p:spPr>
        <p:txBody>
          <a:bodyPr>
            <a:normAutofit/>
          </a:bodyPr>
          <a:lstStyle/>
          <a:p>
            <a:pPr>
              <a:lnSpc>
                <a:spcPct val="110000"/>
              </a:lnSpc>
            </a:pPr>
            <a:r>
              <a:rPr lang="en-US" sz="2000" dirty="0">
                <a:latin typeface="Times New Roman" panose="02020603050405020304" pitchFamily="18" charset="0"/>
                <a:cs typeface="Times New Roman" panose="02020603050405020304" pitchFamily="18" charset="0"/>
              </a:rPr>
              <a:t>reduce(</a:t>
            </a:r>
            <a:r>
              <a:rPr lang="en-US" sz="2000" dirty="0" err="1">
                <a:latin typeface="Times New Roman" panose="02020603050405020304" pitchFamily="18" charset="0"/>
                <a:cs typeface="Times New Roman" panose="02020603050405020304" pitchFamily="18" charset="0"/>
              </a:rPr>
              <a:t>func</a:t>
            </a:r>
            <a:r>
              <a:rPr lang="en-US" sz="2000" dirty="0">
                <a:latin typeface="Times New Roman" panose="02020603050405020304" pitchFamily="18" charset="0"/>
                <a:cs typeface="Times New Roman" panose="02020603050405020304" pitchFamily="18" charset="0"/>
              </a:rPr>
              <a:t>)</a:t>
            </a:r>
          </a:p>
          <a:p>
            <a:pPr>
              <a:lnSpc>
                <a:spcPct val="110000"/>
              </a:lnSpc>
            </a:pPr>
            <a:r>
              <a:rPr lang="it-IT" sz="2000" dirty="0">
                <a:latin typeface="Times New Roman" panose="02020603050405020304" pitchFamily="18" charset="0"/>
                <a:cs typeface="Times New Roman" panose="02020603050405020304" pitchFamily="18" charset="0"/>
              </a:rPr>
              <a:t>collect()</a:t>
            </a:r>
          </a:p>
          <a:p>
            <a:pPr>
              <a:lnSpc>
                <a:spcPct val="110000"/>
              </a:lnSpc>
            </a:pPr>
            <a:r>
              <a:rPr lang="en-US" sz="2000" dirty="0">
                <a:latin typeface="Times New Roman" panose="02020603050405020304" pitchFamily="18" charset="0"/>
                <a:cs typeface="Times New Roman" panose="02020603050405020304" pitchFamily="18" charset="0"/>
              </a:rPr>
              <a:t>count()</a:t>
            </a:r>
          </a:p>
          <a:p>
            <a:pPr>
              <a:lnSpc>
                <a:spcPct val="110000"/>
              </a:lnSpc>
            </a:pPr>
            <a:r>
              <a:rPr lang="en-US" sz="2000" dirty="0">
                <a:latin typeface="Times New Roman" panose="02020603050405020304" pitchFamily="18" charset="0"/>
                <a:cs typeface="Times New Roman" panose="02020603050405020304" pitchFamily="18" charset="0"/>
              </a:rPr>
              <a:t>first()</a:t>
            </a:r>
          </a:p>
          <a:p>
            <a:pPr>
              <a:lnSpc>
                <a:spcPct val="110000"/>
              </a:lnSpc>
            </a:pPr>
            <a:r>
              <a:rPr lang="en-US" sz="2000" dirty="0">
                <a:latin typeface="Times New Roman" panose="02020603050405020304" pitchFamily="18" charset="0"/>
                <a:cs typeface="Times New Roman" panose="02020603050405020304" pitchFamily="18" charset="0"/>
              </a:rPr>
              <a:t>take(n)</a:t>
            </a:r>
          </a:p>
          <a:p>
            <a:pPr>
              <a:lnSpc>
                <a:spcPct val="110000"/>
              </a:lnSpc>
            </a:pPr>
            <a:r>
              <a:rPr lang="en-US" sz="2000" dirty="0" err="1">
                <a:latin typeface="Times New Roman" panose="02020603050405020304" pitchFamily="18" charset="0"/>
                <a:cs typeface="Times New Roman" panose="02020603050405020304" pitchFamily="18" charset="0"/>
              </a:rPr>
              <a:t>takeOrdered</a:t>
            </a:r>
            <a:r>
              <a:rPr lang="en-US" sz="2000" dirty="0">
                <a:latin typeface="Times New Roman" panose="02020603050405020304" pitchFamily="18" charset="0"/>
                <a:cs typeface="Times New Roman" panose="02020603050405020304" pitchFamily="18" charset="0"/>
              </a:rPr>
              <a:t>(n, [ordering])</a:t>
            </a:r>
          </a:p>
          <a:p>
            <a:pPr>
              <a:lnSpc>
                <a:spcPct val="110000"/>
              </a:lnSpc>
            </a:pPr>
            <a:r>
              <a:rPr lang="en-US" sz="2000" dirty="0" err="1">
                <a:latin typeface="Times New Roman" panose="02020603050405020304" pitchFamily="18" charset="0"/>
                <a:cs typeface="Times New Roman" panose="02020603050405020304" pitchFamily="18" charset="0"/>
              </a:rPr>
              <a:t>saveAsTextFile</a:t>
            </a:r>
            <a:r>
              <a:rPr lang="en-US" sz="2000" dirty="0">
                <a:latin typeface="Times New Roman" panose="02020603050405020304" pitchFamily="18" charset="0"/>
                <a:cs typeface="Times New Roman" panose="02020603050405020304" pitchFamily="18" charset="0"/>
              </a:rPr>
              <a:t>(path)</a:t>
            </a:r>
          </a:p>
          <a:p>
            <a:pPr>
              <a:lnSpc>
                <a:spcPct val="110000"/>
              </a:lnSpc>
            </a:pPr>
            <a:r>
              <a:rPr lang="en-US" sz="2000" dirty="0" err="1">
                <a:latin typeface="Times New Roman" panose="02020603050405020304" pitchFamily="18" charset="0"/>
                <a:cs typeface="Times New Roman" panose="02020603050405020304" pitchFamily="18" charset="0"/>
              </a:rPr>
              <a:t>saveAsSequenceFile</a:t>
            </a:r>
            <a:r>
              <a:rPr lang="en-US" sz="2000" dirty="0">
                <a:latin typeface="Times New Roman" panose="02020603050405020304" pitchFamily="18" charset="0"/>
                <a:cs typeface="Times New Roman" panose="02020603050405020304" pitchFamily="18" charset="0"/>
              </a:rPr>
              <a:t>(path) </a:t>
            </a:r>
          </a:p>
          <a:p>
            <a:pPr>
              <a:lnSpc>
                <a:spcPct val="110000"/>
              </a:lnSpc>
            </a:pPr>
            <a:r>
              <a:rPr lang="en-US" sz="2000" dirty="0" err="1">
                <a:latin typeface="Times New Roman" panose="02020603050405020304" pitchFamily="18" charset="0"/>
                <a:cs typeface="Times New Roman" panose="02020603050405020304" pitchFamily="18" charset="0"/>
              </a:rPr>
              <a:t>saveAsObjectFile</a:t>
            </a:r>
            <a:r>
              <a:rPr lang="en-US" sz="2000" dirty="0">
                <a:latin typeface="Times New Roman" panose="02020603050405020304" pitchFamily="18" charset="0"/>
                <a:cs typeface="Times New Roman" panose="02020603050405020304" pitchFamily="18" charset="0"/>
              </a:rPr>
              <a:t>(path) </a:t>
            </a:r>
          </a:p>
          <a:p>
            <a:pPr>
              <a:lnSpc>
                <a:spcPct val="110000"/>
              </a:lnSpc>
            </a:pPr>
            <a:r>
              <a:rPr lang="en-US" sz="2000" dirty="0">
                <a:latin typeface="Times New Roman" panose="02020603050405020304" pitchFamily="18" charset="0"/>
                <a:cs typeface="Times New Roman" panose="02020603050405020304" pitchFamily="18" charset="0"/>
              </a:rPr>
              <a:t>foreach(</a:t>
            </a:r>
            <a:r>
              <a:rPr lang="en-US" sz="2000" dirty="0" err="1">
                <a:latin typeface="Times New Roman" panose="02020603050405020304" pitchFamily="18" charset="0"/>
                <a:cs typeface="Times New Roman" panose="02020603050405020304" pitchFamily="18" charset="0"/>
              </a:rPr>
              <a:t>func</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3079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30" y="91992"/>
            <a:ext cx="10515600" cy="929285"/>
          </a:xfrm>
        </p:spPr>
        <p:txBody>
          <a:bodyPr/>
          <a:lstStyle/>
          <a:p>
            <a:r>
              <a:rPr lang="en-US" b="1" dirty="0" err="1">
                <a:solidFill>
                  <a:srgbClr val="FF0000"/>
                </a:solidFill>
                <a:latin typeface="Times New Roman" panose="02020603050405020304" pitchFamily="18" charset="0"/>
                <a:cs typeface="Times New Roman" panose="02020603050405020304" pitchFamily="18" charset="0"/>
              </a:rPr>
              <a:t>PairRDD</a:t>
            </a:r>
            <a:r>
              <a:rPr lang="en-US" b="1" dirty="0">
                <a:solidFill>
                  <a:srgbClr val="FF0000"/>
                </a:solidFill>
                <a:latin typeface="Times New Roman" panose="02020603050405020304" pitchFamily="18" charset="0"/>
                <a:cs typeface="Times New Roman" panose="02020603050405020304" pitchFamily="18" charset="0"/>
              </a:rPr>
              <a:t> Actions</a:t>
            </a:r>
          </a:p>
        </p:txBody>
      </p:sp>
      <p:sp>
        <p:nvSpPr>
          <p:cNvPr id="3" name="Content Placeholder 2"/>
          <p:cNvSpPr>
            <a:spLocks noGrp="1"/>
          </p:cNvSpPr>
          <p:nvPr>
            <p:ph idx="1"/>
          </p:nvPr>
        </p:nvSpPr>
        <p:spPr/>
        <p:txBody>
          <a:bodyPr>
            <a:normAutofit lnSpcReduction="10000"/>
          </a:bodyPr>
          <a:lstStyle/>
          <a:p>
            <a:r>
              <a:rPr lang="en-US" sz="2000" dirty="0">
                <a:latin typeface="Times New Roman" panose="02020603050405020304" pitchFamily="18" charset="0"/>
                <a:cs typeface="Times New Roman" panose="02020603050405020304" pitchFamily="18" charset="0"/>
              </a:rPr>
              <a:t>reduce(</a:t>
            </a:r>
            <a:r>
              <a:rPr lang="en-US" sz="2000" dirty="0" err="1">
                <a:latin typeface="Times New Roman" panose="02020603050405020304" pitchFamily="18" charset="0"/>
                <a:cs typeface="Times New Roman" panose="02020603050405020304" pitchFamily="18" charset="0"/>
              </a:rPr>
              <a:t>func</a:t>
            </a:r>
            <a:r>
              <a:rPr lang="en-US" sz="2000" dirty="0">
                <a:latin typeface="Times New Roman" panose="02020603050405020304" pitchFamily="18" charset="0"/>
                <a:cs typeface="Times New Roman" panose="02020603050405020304" pitchFamily="18" charset="0"/>
              </a:rPr>
              <a:t>)</a:t>
            </a:r>
          </a:p>
          <a:p>
            <a:r>
              <a:rPr lang="it-IT" sz="2000" dirty="0" err="1">
                <a:latin typeface="Times New Roman" panose="02020603050405020304" pitchFamily="18" charset="0"/>
                <a:cs typeface="Times New Roman" panose="02020603050405020304" pitchFamily="18" charset="0"/>
              </a:rPr>
              <a:t>collect</a:t>
            </a:r>
            <a:r>
              <a:rPr lang="it-IT"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count()</a:t>
            </a:r>
          </a:p>
          <a:p>
            <a:r>
              <a:rPr lang="en-US" sz="2000" dirty="0">
                <a:latin typeface="Times New Roman" panose="02020603050405020304" pitchFamily="18" charset="0"/>
                <a:cs typeface="Times New Roman" panose="02020603050405020304" pitchFamily="18" charset="0"/>
              </a:rPr>
              <a:t>first()</a:t>
            </a:r>
          </a:p>
          <a:p>
            <a:r>
              <a:rPr lang="en-US" sz="2000" dirty="0">
                <a:latin typeface="Times New Roman" panose="02020603050405020304" pitchFamily="18" charset="0"/>
                <a:cs typeface="Times New Roman" panose="02020603050405020304" pitchFamily="18" charset="0"/>
              </a:rPr>
              <a:t>take(n)</a:t>
            </a:r>
          </a:p>
          <a:p>
            <a:r>
              <a:rPr lang="en-US" sz="2000" dirty="0" err="1">
                <a:latin typeface="Times New Roman" panose="02020603050405020304" pitchFamily="18" charset="0"/>
                <a:cs typeface="Times New Roman" panose="02020603050405020304" pitchFamily="18" charset="0"/>
              </a:rPr>
              <a:t>takeOrdered</a:t>
            </a:r>
            <a:r>
              <a:rPr lang="en-US" sz="2000" dirty="0">
                <a:latin typeface="Times New Roman" panose="02020603050405020304" pitchFamily="18" charset="0"/>
                <a:cs typeface="Times New Roman" panose="02020603050405020304" pitchFamily="18" charset="0"/>
              </a:rPr>
              <a:t>(n, [ordering])</a:t>
            </a:r>
          </a:p>
          <a:p>
            <a:r>
              <a:rPr lang="en-US" sz="2000" dirty="0" err="1">
                <a:latin typeface="Times New Roman" panose="02020603050405020304" pitchFamily="18" charset="0"/>
                <a:cs typeface="Times New Roman" panose="02020603050405020304" pitchFamily="18" charset="0"/>
              </a:rPr>
              <a:t>saveAsTextFile</a:t>
            </a:r>
            <a:r>
              <a:rPr lang="en-US" sz="2000" dirty="0">
                <a:latin typeface="Times New Roman" panose="02020603050405020304" pitchFamily="18" charset="0"/>
                <a:cs typeface="Times New Roman" panose="02020603050405020304" pitchFamily="18" charset="0"/>
              </a:rPr>
              <a:t>(path)</a:t>
            </a:r>
          </a:p>
          <a:p>
            <a:r>
              <a:rPr lang="en-US" sz="2000" dirty="0" err="1">
                <a:latin typeface="Times New Roman" panose="02020603050405020304" pitchFamily="18" charset="0"/>
                <a:cs typeface="Times New Roman" panose="02020603050405020304" pitchFamily="18" charset="0"/>
              </a:rPr>
              <a:t>saveAsSequenceFile</a:t>
            </a:r>
            <a:r>
              <a:rPr lang="en-US" sz="2000" dirty="0">
                <a:latin typeface="Times New Roman" panose="02020603050405020304" pitchFamily="18" charset="0"/>
                <a:cs typeface="Times New Roman" panose="02020603050405020304" pitchFamily="18" charset="0"/>
              </a:rPr>
              <a:t>(path) </a:t>
            </a:r>
          </a:p>
          <a:p>
            <a:r>
              <a:rPr lang="en-US" sz="2000" dirty="0" err="1">
                <a:latin typeface="Times New Roman" panose="02020603050405020304" pitchFamily="18" charset="0"/>
                <a:cs typeface="Times New Roman" panose="02020603050405020304" pitchFamily="18" charset="0"/>
              </a:rPr>
              <a:t>saveAsObjectFile</a:t>
            </a:r>
            <a:r>
              <a:rPr lang="en-US" sz="2000" dirty="0">
                <a:latin typeface="Times New Roman" panose="02020603050405020304" pitchFamily="18" charset="0"/>
                <a:cs typeface="Times New Roman" panose="02020603050405020304" pitchFamily="18" charset="0"/>
              </a:rPr>
              <a:t>(path) </a:t>
            </a:r>
          </a:p>
          <a:p>
            <a:r>
              <a:rPr lang="en-US" sz="2000" dirty="0" err="1">
                <a:latin typeface="Times New Roman" panose="02020603050405020304" pitchFamily="18" charset="0"/>
                <a:cs typeface="Times New Roman" panose="02020603050405020304" pitchFamily="18" charset="0"/>
              </a:rPr>
              <a:t>countByKey</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foreach</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func</a:t>
            </a:r>
            <a:r>
              <a:rPr lang="en-US" sz="2000"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EDEE66DB-F874-4CEE-885A-1B19B2895A8B}"/>
              </a:ext>
            </a:extLst>
          </p:cNvPr>
          <p:cNvSpPr/>
          <p:nvPr/>
        </p:nvSpPr>
        <p:spPr>
          <a:xfrm>
            <a:off x="134679" y="6374858"/>
            <a:ext cx="11922642" cy="369332"/>
          </a:xfrm>
          <a:prstGeom prst="rect">
            <a:avLst/>
          </a:prstGeom>
        </p:spPr>
        <p:txBody>
          <a:bodyPr wrap="square">
            <a:spAutoFit/>
          </a:bodyPr>
          <a:lstStyle/>
          <a:p>
            <a:pPr lvl="0">
              <a:defRPr/>
            </a:pPr>
            <a:r>
              <a:rPr lang="en-CA" dirty="0">
                <a:solidFill>
                  <a:srgbClr val="FF0000"/>
                </a:solidFill>
                <a:latin typeface="Times New Roman" panose="02020603050405020304" pitchFamily="18" charset="0"/>
                <a:cs typeface="Times New Roman" panose="02020603050405020304" pitchFamily="18" charset="0"/>
              </a:rPr>
              <a:t>Its called </a:t>
            </a:r>
            <a:r>
              <a:rPr lang="en-CA" b="1" dirty="0" err="1">
                <a:solidFill>
                  <a:srgbClr val="FF0000"/>
                </a:solidFill>
                <a:latin typeface="Times New Roman" panose="02020603050405020304" pitchFamily="18" charset="0"/>
                <a:cs typeface="Times New Roman" panose="02020603050405020304" pitchFamily="18" charset="0"/>
              </a:rPr>
              <a:t>pairRdd</a:t>
            </a:r>
            <a:r>
              <a:rPr lang="en-CA" b="1" dirty="0">
                <a:solidFill>
                  <a:srgbClr val="FF0000"/>
                </a:solidFill>
                <a:latin typeface="Times New Roman" panose="02020603050405020304" pitchFamily="18" charset="0"/>
                <a:cs typeface="Times New Roman" panose="02020603050405020304" pitchFamily="18" charset="0"/>
              </a:rPr>
              <a:t> </a:t>
            </a:r>
            <a:r>
              <a:rPr lang="en-CA" dirty="0">
                <a:solidFill>
                  <a:srgbClr val="FF0000"/>
                </a:solidFill>
                <a:latin typeface="Times New Roman" panose="02020603050405020304" pitchFamily="18" charset="0"/>
                <a:cs typeface="Times New Roman" panose="02020603050405020304" pitchFamily="18" charset="0"/>
              </a:rPr>
              <a:t>because it returns a Tuple. The first element of the tuple is a key and the second element is  value</a:t>
            </a:r>
          </a:p>
        </p:txBody>
      </p:sp>
    </p:spTree>
    <p:extLst>
      <p:ext uri="{BB962C8B-B14F-4D97-AF65-F5344CB8AC3E}">
        <p14:creationId xmlns:p14="http://schemas.microsoft.com/office/powerpoint/2010/main" val="541161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30" y="91992"/>
            <a:ext cx="10515600" cy="929285"/>
          </a:xfrm>
        </p:spPr>
        <p:txBody>
          <a:bodyPr/>
          <a:lstStyle/>
          <a:p>
            <a:r>
              <a:rPr lang="en-US" b="1" dirty="0">
                <a:solidFill>
                  <a:srgbClr val="FF0000"/>
                </a:solidFill>
                <a:latin typeface="Times New Roman" panose="02020603050405020304" pitchFamily="18" charset="0"/>
                <a:cs typeface="Times New Roman" panose="02020603050405020304" pitchFamily="18" charset="0"/>
              </a:rPr>
              <a:t>Lazy Evaluation</a:t>
            </a:r>
          </a:p>
        </p:txBody>
      </p:sp>
      <p:sp>
        <p:nvSpPr>
          <p:cNvPr id="3" name="Content Placeholder 2"/>
          <p:cNvSpPr>
            <a:spLocks noGrp="1"/>
          </p:cNvSpPr>
          <p:nvPr>
            <p:ph idx="1"/>
          </p:nvPr>
        </p:nvSpPr>
        <p:spPr/>
        <p:txBody>
          <a:bodyPr>
            <a:normAutofit/>
          </a:bodyPr>
          <a:lstStyle/>
          <a:p>
            <a:pPr marL="0" indent="0">
              <a:buNone/>
            </a:pPr>
            <a:r>
              <a:rPr lang="en-US" sz="3200" dirty="0">
                <a:solidFill>
                  <a:srgbClr val="FF0000"/>
                </a:solidFill>
                <a:latin typeface="Times New Roman" panose="02020603050405020304" pitchFamily="18" charset="0"/>
                <a:cs typeface="Times New Roman" panose="02020603050405020304" pitchFamily="18" charset="0"/>
              </a:rPr>
              <a:t>L</a:t>
            </a:r>
            <a:r>
              <a:rPr lang="en-US" sz="3200" b="1" dirty="0">
                <a:solidFill>
                  <a:srgbClr val="FF0000"/>
                </a:solidFill>
                <a:latin typeface="Times New Roman" panose="02020603050405020304" pitchFamily="18" charset="0"/>
                <a:cs typeface="Times New Roman" panose="02020603050405020304" pitchFamily="18" charset="0"/>
              </a:rPr>
              <a:t>oad</a:t>
            </a:r>
            <a:r>
              <a:rPr lang="en-US" sz="3200" dirty="0">
                <a:solidFill>
                  <a:srgbClr val="FF0000"/>
                </a:solidFill>
                <a:latin typeface="Times New Roman" panose="02020603050405020304" pitchFamily="18" charset="0"/>
                <a:cs typeface="Times New Roman" panose="02020603050405020304" pitchFamily="18" charset="0"/>
              </a:rPr>
              <a:t> -&gt; </a:t>
            </a:r>
            <a:r>
              <a:rPr lang="en-US" sz="3200" b="1" dirty="0">
                <a:latin typeface="Times New Roman" panose="02020603050405020304" pitchFamily="18" charset="0"/>
                <a:cs typeface="Times New Roman" panose="02020603050405020304" pitchFamily="18" charset="0"/>
              </a:rPr>
              <a:t>Transformation 1 [ -&gt; Transformation 1 -&gt; Transformation 2 -&gt; Transformation 3 -&gt; Transformation 4 -&gt; Transformation 5]</a:t>
            </a:r>
            <a:r>
              <a:rPr lang="en-US" sz="3200" dirty="0">
                <a:solidFill>
                  <a:srgbClr val="C00000"/>
                </a:solidFill>
                <a:latin typeface="Times New Roman" panose="02020603050405020304" pitchFamily="18" charset="0"/>
                <a:cs typeface="Times New Roman" panose="02020603050405020304" pitchFamily="18" charset="0"/>
              </a:rPr>
              <a:t> -&gt; </a:t>
            </a:r>
            <a:r>
              <a:rPr lang="en-US" sz="3200" b="1" dirty="0">
                <a:solidFill>
                  <a:schemeClr val="accent5">
                    <a:lumMod val="75000"/>
                  </a:schemeClr>
                </a:solidFill>
                <a:latin typeface="Times New Roman" panose="02020603050405020304" pitchFamily="18" charset="0"/>
                <a:cs typeface="Times New Roman" panose="02020603050405020304" pitchFamily="18" charset="0"/>
              </a:rPr>
              <a:t>Action</a:t>
            </a:r>
          </a:p>
          <a:p>
            <a:pPr marL="0" indent="0">
              <a:buNone/>
            </a:pPr>
            <a:r>
              <a:rPr lang="en-US" sz="3200" b="1" dirty="0">
                <a:solidFill>
                  <a:schemeClr val="accent5">
                    <a:lumMod val="75000"/>
                  </a:schemeClr>
                </a:solidFill>
                <a:latin typeface="Times New Roman" panose="02020603050405020304" pitchFamily="18" charset="0"/>
                <a:cs typeface="Times New Roman" panose="02020603050405020304" pitchFamily="18" charset="0"/>
              </a:rPr>
              <a:t>Example :</a:t>
            </a:r>
          </a:p>
          <a:p>
            <a:pPr marL="0" indent="0">
              <a:buNone/>
            </a:pPr>
            <a:r>
              <a:rPr lang="en-US" sz="3200" b="1" dirty="0">
                <a:solidFill>
                  <a:srgbClr val="FF0000"/>
                </a:solidFill>
                <a:latin typeface="Times New Roman" panose="02020603050405020304" pitchFamily="18" charset="0"/>
                <a:cs typeface="Times New Roman" panose="02020603050405020304" pitchFamily="18" charset="0"/>
              </a:rPr>
              <a:t>Load -&gt; </a:t>
            </a:r>
            <a:r>
              <a:rPr lang="en-US" sz="3200" b="1" dirty="0">
                <a:latin typeface="Times New Roman" panose="02020603050405020304" pitchFamily="18" charset="0"/>
                <a:cs typeface="Times New Roman" panose="02020603050405020304" pitchFamily="18" charset="0"/>
              </a:rPr>
              <a:t>map -&gt; filter </a:t>
            </a:r>
            <a:r>
              <a:rPr lang="en-US" sz="3200" b="1" dirty="0">
                <a:solidFill>
                  <a:schemeClr val="accent5">
                    <a:lumMod val="75000"/>
                  </a:schemeClr>
                </a:solidFill>
                <a:latin typeface="Times New Roman" panose="02020603050405020304" pitchFamily="18" charset="0"/>
                <a:cs typeface="Times New Roman" panose="02020603050405020304" pitchFamily="18" charset="0"/>
              </a:rPr>
              <a:t>-&gt; count</a:t>
            </a:r>
          </a:p>
          <a:p>
            <a:pPr marL="0" indent="0">
              <a:buNone/>
            </a:pPr>
            <a:endParaRPr lang="en-US" sz="3200"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3299F94-F91B-4B43-B29A-093888126399}"/>
              </a:ext>
            </a:extLst>
          </p:cNvPr>
          <p:cNvPicPr>
            <a:picLocks noChangeAspect="1"/>
          </p:cNvPicPr>
          <p:nvPr/>
        </p:nvPicPr>
        <p:blipFill>
          <a:blip r:embed="rId3"/>
          <a:stretch>
            <a:fillRect/>
          </a:stretch>
        </p:blipFill>
        <p:spPr>
          <a:xfrm>
            <a:off x="247650" y="4833938"/>
            <a:ext cx="11944350" cy="1343025"/>
          </a:xfrm>
          <a:prstGeom prst="rect">
            <a:avLst/>
          </a:prstGeom>
        </p:spPr>
      </p:pic>
    </p:spTree>
    <p:extLst>
      <p:ext uri="{BB962C8B-B14F-4D97-AF65-F5344CB8AC3E}">
        <p14:creationId xmlns:p14="http://schemas.microsoft.com/office/powerpoint/2010/main" val="3807096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B90EFC-1CFB-42A1-9D0C-53C3A6C44D4C}"/>
              </a:ext>
            </a:extLst>
          </p:cNvPr>
          <p:cNvPicPr>
            <a:picLocks noChangeAspect="1"/>
          </p:cNvPicPr>
          <p:nvPr/>
        </p:nvPicPr>
        <p:blipFill rotWithShape="1">
          <a:blip r:embed="rId3"/>
          <a:srcRect b="60218"/>
          <a:stretch/>
        </p:blipFill>
        <p:spPr>
          <a:xfrm>
            <a:off x="251485" y="446933"/>
            <a:ext cx="10572750" cy="1144361"/>
          </a:xfrm>
          <a:prstGeom prst="rect">
            <a:avLst/>
          </a:prstGeom>
        </p:spPr>
      </p:pic>
      <p:pic>
        <p:nvPicPr>
          <p:cNvPr id="3" name="Picture 2">
            <a:extLst>
              <a:ext uri="{FF2B5EF4-FFF2-40B4-BE49-F238E27FC236}">
                <a16:creationId xmlns:a16="http://schemas.microsoft.com/office/drawing/2014/main" id="{8605F452-4B67-476F-9C0A-1AB0C814D147}"/>
              </a:ext>
            </a:extLst>
          </p:cNvPr>
          <p:cNvPicPr>
            <a:picLocks noChangeAspect="1"/>
          </p:cNvPicPr>
          <p:nvPr/>
        </p:nvPicPr>
        <p:blipFill>
          <a:blip r:embed="rId4"/>
          <a:stretch>
            <a:fillRect/>
          </a:stretch>
        </p:blipFill>
        <p:spPr>
          <a:xfrm>
            <a:off x="247650" y="1987509"/>
            <a:ext cx="11696700" cy="3362325"/>
          </a:xfrm>
          <a:prstGeom prst="rect">
            <a:avLst/>
          </a:prstGeom>
        </p:spPr>
      </p:pic>
      <p:sp>
        <p:nvSpPr>
          <p:cNvPr id="4" name="Rectangle 3">
            <a:extLst>
              <a:ext uri="{FF2B5EF4-FFF2-40B4-BE49-F238E27FC236}">
                <a16:creationId xmlns:a16="http://schemas.microsoft.com/office/drawing/2014/main" id="{247C388F-10C9-4392-943E-327202AEE84B}"/>
              </a:ext>
            </a:extLst>
          </p:cNvPr>
          <p:cNvSpPr/>
          <p:nvPr/>
        </p:nvSpPr>
        <p:spPr>
          <a:xfrm>
            <a:off x="1670462" y="5516526"/>
            <a:ext cx="6096000" cy="646331"/>
          </a:xfrm>
          <a:prstGeom prst="rect">
            <a:avLst/>
          </a:prstGeom>
        </p:spPr>
        <p:txBody>
          <a:bodyPr>
            <a:spAutoFit/>
          </a:bodyPr>
          <a:lstStyle/>
          <a:p>
            <a:r>
              <a:rPr lang="en-US" b="1" dirty="0">
                <a:solidFill>
                  <a:schemeClr val="accent5">
                    <a:lumMod val="75000"/>
                  </a:schemeClr>
                </a:solidFill>
                <a:latin typeface="Times New Roman" panose="02020603050405020304" pitchFamily="18" charset="0"/>
                <a:cs typeface="Times New Roman" panose="02020603050405020304" pitchFamily="18" charset="0"/>
              </a:rPr>
              <a:t>Example :</a:t>
            </a:r>
          </a:p>
          <a:p>
            <a:r>
              <a:rPr lang="en-US" b="1" dirty="0">
                <a:solidFill>
                  <a:srgbClr val="FF0000"/>
                </a:solidFill>
                <a:latin typeface="Times New Roman" panose="02020603050405020304" pitchFamily="18" charset="0"/>
                <a:cs typeface="Times New Roman" panose="02020603050405020304" pitchFamily="18" charset="0"/>
              </a:rPr>
              <a:t>Load -&gt; </a:t>
            </a:r>
            <a:r>
              <a:rPr lang="en-US" b="1" dirty="0">
                <a:latin typeface="Times New Roman" panose="02020603050405020304" pitchFamily="18" charset="0"/>
                <a:cs typeface="Times New Roman" panose="02020603050405020304" pitchFamily="18" charset="0"/>
              </a:rPr>
              <a:t>map -&gt; filter </a:t>
            </a:r>
            <a:r>
              <a:rPr lang="en-US" b="1" dirty="0">
                <a:solidFill>
                  <a:schemeClr val="accent5">
                    <a:lumMod val="75000"/>
                  </a:schemeClr>
                </a:solidFill>
                <a:latin typeface="Times New Roman" panose="02020603050405020304" pitchFamily="18" charset="0"/>
                <a:cs typeface="Times New Roman" panose="02020603050405020304" pitchFamily="18" charset="0"/>
              </a:rPr>
              <a:t>-&gt; count</a:t>
            </a:r>
          </a:p>
        </p:txBody>
      </p:sp>
    </p:spTree>
    <p:extLst>
      <p:ext uri="{BB962C8B-B14F-4D97-AF65-F5344CB8AC3E}">
        <p14:creationId xmlns:p14="http://schemas.microsoft.com/office/powerpoint/2010/main" val="2396981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ECB112-ED3B-4068-B02E-AF21D0F7DD18}"/>
              </a:ext>
            </a:extLst>
          </p:cNvPr>
          <p:cNvPicPr>
            <a:picLocks noChangeAspect="1"/>
          </p:cNvPicPr>
          <p:nvPr/>
        </p:nvPicPr>
        <p:blipFill>
          <a:blip r:embed="rId3"/>
          <a:stretch>
            <a:fillRect/>
          </a:stretch>
        </p:blipFill>
        <p:spPr>
          <a:xfrm>
            <a:off x="0" y="1552486"/>
            <a:ext cx="12192000" cy="3753028"/>
          </a:xfrm>
          <a:prstGeom prst="rect">
            <a:avLst/>
          </a:prstGeom>
        </p:spPr>
      </p:pic>
    </p:spTree>
    <p:extLst>
      <p:ext uri="{BB962C8B-B14F-4D97-AF65-F5344CB8AC3E}">
        <p14:creationId xmlns:p14="http://schemas.microsoft.com/office/powerpoint/2010/main" val="807102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A3667-39E1-4E61-8D67-5304EA9BEEFD}"/>
              </a:ext>
            </a:extLst>
          </p:cNvPr>
          <p:cNvPicPr>
            <a:picLocks noChangeAspect="1"/>
          </p:cNvPicPr>
          <p:nvPr/>
        </p:nvPicPr>
        <p:blipFill>
          <a:blip r:embed="rId3"/>
          <a:stretch>
            <a:fillRect/>
          </a:stretch>
        </p:blipFill>
        <p:spPr>
          <a:xfrm>
            <a:off x="1314016" y="1882794"/>
            <a:ext cx="8067675" cy="1857375"/>
          </a:xfrm>
          <a:prstGeom prst="rect">
            <a:avLst/>
          </a:prstGeom>
        </p:spPr>
      </p:pic>
      <p:sp>
        <p:nvSpPr>
          <p:cNvPr id="4" name="Rectangle 3">
            <a:extLst>
              <a:ext uri="{FF2B5EF4-FFF2-40B4-BE49-F238E27FC236}">
                <a16:creationId xmlns:a16="http://schemas.microsoft.com/office/drawing/2014/main" id="{E16C5AA8-8C24-47AC-89CE-347F89C53940}"/>
              </a:ext>
            </a:extLst>
          </p:cNvPr>
          <p:cNvSpPr/>
          <p:nvPr/>
        </p:nvSpPr>
        <p:spPr>
          <a:xfrm>
            <a:off x="8093331" y="1795544"/>
            <a:ext cx="636713" cy="369332"/>
          </a:xfrm>
          <a:prstGeom prst="rect">
            <a:avLst/>
          </a:prstGeom>
        </p:spPr>
        <p:txBody>
          <a:bodyPr wrap="none">
            <a:spAutoFit/>
          </a:bodyPr>
          <a:lstStyle/>
          <a:p>
            <a:r>
              <a:rPr lang="en-CA" dirty="0">
                <a:solidFill>
                  <a:srgbClr val="FF0000"/>
                </a:solidFill>
              </a:rPr>
              <a:t>Load</a:t>
            </a:r>
          </a:p>
        </p:txBody>
      </p:sp>
      <p:sp>
        <p:nvSpPr>
          <p:cNvPr id="5" name="Rectangle 4">
            <a:extLst>
              <a:ext uri="{FF2B5EF4-FFF2-40B4-BE49-F238E27FC236}">
                <a16:creationId xmlns:a16="http://schemas.microsoft.com/office/drawing/2014/main" id="{3EADF95C-1A8D-4A4F-91B2-8B497711FD38}"/>
              </a:ext>
            </a:extLst>
          </p:cNvPr>
          <p:cNvSpPr/>
          <p:nvPr/>
        </p:nvSpPr>
        <p:spPr>
          <a:xfrm>
            <a:off x="7468233" y="2259887"/>
            <a:ext cx="2675906" cy="369332"/>
          </a:xfrm>
          <a:prstGeom prst="rect">
            <a:avLst/>
          </a:prstGeom>
        </p:spPr>
        <p:txBody>
          <a:bodyPr wrap="square">
            <a:spAutoFit/>
          </a:bodyPr>
          <a:lstStyle/>
          <a:p>
            <a:r>
              <a:rPr lang="en-CA" dirty="0">
                <a:solidFill>
                  <a:srgbClr val="FF0000"/>
                </a:solidFill>
              </a:rPr>
              <a:t>Transformation </a:t>
            </a:r>
          </a:p>
        </p:txBody>
      </p:sp>
      <p:sp>
        <p:nvSpPr>
          <p:cNvPr id="6" name="Rectangle 5">
            <a:extLst>
              <a:ext uri="{FF2B5EF4-FFF2-40B4-BE49-F238E27FC236}">
                <a16:creationId xmlns:a16="http://schemas.microsoft.com/office/drawing/2014/main" id="{2A439B1F-E913-4A32-A896-729C48615E5F}"/>
              </a:ext>
            </a:extLst>
          </p:cNvPr>
          <p:cNvSpPr/>
          <p:nvPr/>
        </p:nvSpPr>
        <p:spPr>
          <a:xfrm>
            <a:off x="8017187" y="2811482"/>
            <a:ext cx="788999" cy="369332"/>
          </a:xfrm>
          <a:prstGeom prst="rect">
            <a:avLst/>
          </a:prstGeom>
        </p:spPr>
        <p:txBody>
          <a:bodyPr wrap="none">
            <a:spAutoFit/>
          </a:bodyPr>
          <a:lstStyle/>
          <a:p>
            <a:r>
              <a:rPr lang="en-CA" dirty="0">
                <a:solidFill>
                  <a:srgbClr val="FF0000"/>
                </a:solidFill>
              </a:rPr>
              <a:t>Action</a:t>
            </a:r>
          </a:p>
        </p:txBody>
      </p:sp>
      <p:pic>
        <p:nvPicPr>
          <p:cNvPr id="7" name="Picture 6">
            <a:extLst>
              <a:ext uri="{FF2B5EF4-FFF2-40B4-BE49-F238E27FC236}">
                <a16:creationId xmlns:a16="http://schemas.microsoft.com/office/drawing/2014/main" id="{650E7C8E-9D7A-4605-A7B3-D16C91D42909}"/>
              </a:ext>
            </a:extLst>
          </p:cNvPr>
          <p:cNvPicPr>
            <a:picLocks noChangeAspect="1"/>
          </p:cNvPicPr>
          <p:nvPr/>
        </p:nvPicPr>
        <p:blipFill>
          <a:blip r:embed="rId4"/>
          <a:stretch>
            <a:fillRect/>
          </a:stretch>
        </p:blipFill>
        <p:spPr>
          <a:xfrm>
            <a:off x="83127" y="5352509"/>
            <a:ext cx="12192000" cy="903111"/>
          </a:xfrm>
          <a:prstGeom prst="rect">
            <a:avLst/>
          </a:prstGeom>
        </p:spPr>
      </p:pic>
      <p:sp>
        <p:nvSpPr>
          <p:cNvPr id="8" name="Rectangle 7">
            <a:extLst>
              <a:ext uri="{FF2B5EF4-FFF2-40B4-BE49-F238E27FC236}">
                <a16:creationId xmlns:a16="http://schemas.microsoft.com/office/drawing/2014/main" id="{8458757D-2193-4363-876E-28A4F7ED2B8C}"/>
              </a:ext>
            </a:extLst>
          </p:cNvPr>
          <p:cNvSpPr/>
          <p:nvPr/>
        </p:nvSpPr>
        <p:spPr>
          <a:xfrm>
            <a:off x="5347853" y="4177007"/>
            <a:ext cx="1644553" cy="369332"/>
          </a:xfrm>
          <a:prstGeom prst="rect">
            <a:avLst/>
          </a:prstGeom>
        </p:spPr>
        <p:txBody>
          <a:bodyPr wrap="none">
            <a:spAutoFit/>
          </a:bodyPr>
          <a:lstStyle/>
          <a:p>
            <a:r>
              <a:rPr lang="en-CA" dirty="0">
                <a:solidFill>
                  <a:srgbClr val="FF0000"/>
                </a:solidFill>
              </a:rPr>
              <a:t>Or another way</a:t>
            </a:r>
          </a:p>
        </p:txBody>
      </p:sp>
    </p:spTree>
    <p:extLst>
      <p:ext uri="{BB962C8B-B14F-4D97-AF65-F5344CB8AC3E}">
        <p14:creationId xmlns:p14="http://schemas.microsoft.com/office/powerpoint/2010/main" val="716716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BB785D-DC52-4887-A6DE-64D66763A0F2}"/>
              </a:ext>
            </a:extLst>
          </p:cNvPr>
          <p:cNvPicPr>
            <a:picLocks noChangeAspect="1"/>
          </p:cNvPicPr>
          <p:nvPr/>
        </p:nvPicPr>
        <p:blipFill>
          <a:blip r:embed="rId3"/>
          <a:stretch>
            <a:fillRect/>
          </a:stretch>
        </p:blipFill>
        <p:spPr>
          <a:xfrm>
            <a:off x="672514" y="956511"/>
            <a:ext cx="10582275" cy="3886200"/>
          </a:xfrm>
          <a:prstGeom prst="rect">
            <a:avLst/>
          </a:prstGeom>
        </p:spPr>
      </p:pic>
    </p:spTree>
    <p:extLst>
      <p:ext uri="{BB962C8B-B14F-4D97-AF65-F5344CB8AC3E}">
        <p14:creationId xmlns:p14="http://schemas.microsoft.com/office/powerpoint/2010/main" val="2763698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7CA7C1-29C5-4509-B5DB-51C85BD65A82}"/>
              </a:ext>
            </a:extLst>
          </p:cNvPr>
          <p:cNvPicPr>
            <a:picLocks noChangeAspect="1"/>
          </p:cNvPicPr>
          <p:nvPr/>
        </p:nvPicPr>
        <p:blipFill rotWithShape="1">
          <a:blip r:embed="rId3"/>
          <a:srcRect b="63597"/>
          <a:stretch/>
        </p:blipFill>
        <p:spPr>
          <a:xfrm>
            <a:off x="862978" y="1718587"/>
            <a:ext cx="10280413" cy="1812554"/>
          </a:xfrm>
          <a:prstGeom prst="rect">
            <a:avLst/>
          </a:prstGeom>
        </p:spPr>
      </p:pic>
      <p:sp>
        <p:nvSpPr>
          <p:cNvPr id="3" name="Rectangle 2">
            <a:extLst>
              <a:ext uri="{FF2B5EF4-FFF2-40B4-BE49-F238E27FC236}">
                <a16:creationId xmlns:a16="http://schemas.microsoft.com/office/drawing/2014/main" id="{55F25A44-8AE1-4224-B614-98C087997979}"/>
              </a:ext>
            </a:extLst>
          </p:cNvPr>
          <p:cNvSpPr/>
          <p:nvPr/>
        </p:nvSpPr>
        <p:spPr>
          <a:xfrm>
            <a:off x="47585" y="95104"/>
            <a:ext cx="1279068" cy="523220"/>
          </a:xfrm>
          <a:prstGeom prst="rect">
            <a:avLst/>
          </a:prstGeom>
        </p:spPr>
        <p:txBody>
          <a:bodyPr wrap="none">
            <a:spAutoFit/>
          </a:bodyPr>
          <a:lstStyle/>
          <a:p>
            <a:r>
              <a:rPr lang="en-CA" sz="2800" dirty="0">
                <a:solidFill>
                  <a:srgbClr val="FF0000"/>
                </a:solidFill>
                <a:latin typeface="Times New Roman" panose="02020603050405020304" pitchFamily="18" charset="0"/>
                <a:cs typeface="Times New Roman" panose="02020603050405020304" pitchFamily="18" charset="0"/>
              </a:rPr>
              <a:t>Reduce</a:t>
            </a:r>
          </a:p>
        </p:txBody>
      </p:sp>
      <p:pic>
        <p:nvPicPr>
          <p:cNvPr id="5" name="Picture 4">
            <a:extLst>
              <a:ext uri="{FF2B5EF4-FFF2-40B4-BE49-F238E27FC236}">
                <a16:creationId xmlns:a16="http://schemas.microsoft.com/office/drawing/2014/main" id="{84A2FFF0-3962-40F1-8C41-68859544D958}"/>
              </a:ext>
            </a:extLst>
          </p:cNvPr>
          <p:cNvPicPr>
            <a:picLocks noChangeAspect="1"/>
          </p:cNvPicPr>
          <p:nvPr/>
        </p:nvPicPr>
        <p:blipFill rotWithShape="1">
          <a:blip r:embed="rId3"/>
          <a:srcRect t="66980"/>
          <a:stretch/>
        </p:blipFill>
        <p:spPr>
          <a:xfrm>
            <a:off x="862977" y="3531141"/>
            <a:ext cx="10280413" cy="1644107"/>
          </a:xfrm>
          <a:prstGeom prst="rect">
            <a:avLst/>
          </a:prstGeom>
        </p:spPr>
      </p:pic>
    </p:spTree>
    <p:extLst>
      <p:ext uri="{BB962C8B-B14F-4D97-AF65-F5344CB8AC3E}">
        <p14:creationId xmlns:p14="http://schemas.microsoft.com/office/powerpoint/2010/main" val="275660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36CEB2-C729-4C08-A0B7-7108156C9CA1}"/>
              </a:ext>
            </a:extLst>
          </p:cNvPr>
          <p:cNvPicPr>
            <a:picLocks noChangeAspect="1"/>
          </p:cNvPicPr>
          <p:nvPr/>
        </p:nvPicPr>
        <p:blipFill>
          <a:blip r:embed="rId3"/>
          <a:stretch>
            <a:fillRect/>
          </a:stretch>
        </p:blipFill>
        <p:spPr>
          <a:xfrm>
            <a:off x="1991714" y="2405805"/>
            <a:ext cx="5619750" cy="1476375"/>
          </a:xfrm>
          <a:prstGeom prst="rect">
            <a:avLst/>
          </a:prstGeom>
        </p:spPr>
      </p:pic>
      <p:sp>
        <p:nvSpPr>
          <p:cNvPr id="3" name="Rectangle 2">
            <a:extLst>
              <a:ext uri="{FF2B5EF4-FFF2-40B4-BE49-F238E27FC236}">
                <a16:creationId xmlns:a16="http://schemas.microsoft.com/office/drawing/2014/main" id="{FB762B54-760E-40F6-BFBC-DAF1A09411BE}"/>
              </a:ext>
            </a:extLst>
          </p:cNvPr>
          <p:cNvSpPr/>
          <p:nvPr/>
        </p:nvSpPr>
        <p:spPr>
          <a:xfrm>
            <a:off x="7611464" y="4910554"/>
            <a:ext cx="3722451" cy="1200329"/>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It passes 10 ,20  sum =30</a:t>
            </a:r>
          </a:p>
          <a:p>
            <a:r>
              <a:rPr lang="en-CA" dirty="0">
                <a:latin typeface="Times New Roman" panose="02020603050405020304" pitchFamily="18" charset="0"/>
                <a:cs typeface="Times New Roman" panose="02020603050405020304" pitchFamily="18" charset="0"/>
              </a:rPr>
              <a:t>It passes 30 ,30  sum =60</a:t>
            </a:r>
          </a:p>
          <a:p>
            <a:r>
              <a:rPr lang="en-CA" dirty="0">
                <a:latin typeface="Times New Roman" panose="02020603050405020304" pitchFamily="18" charset="0"/>
                <a:cs typeface="Times New Roman" panose="02020603050405020304" pitchFamily="18" charset="0"/>
              </a:rPr>
              <a:t>It passes 60 ,40  sum = 100</a:t>
            </a:r>
          </a:p>
          <a:p>
            <a:r>
              <a:rPr lang="en-CA" dirty="0">
                <a:latin typeface="Times New Roman" panose="02020603050405020304" pitchFamily="18" charset="0"/>
                <a:cs typeface="Times New Roman" panose="02020603050405020304" pitchFamily="18" charset="0"/>
              </a:rPr>
              <a:t>It passes 100 and 50  sum =150</a:t>
            </a:r>
          </a:p>
        </p:txBody>
      </p:sp>
    </p:spTree>
    <p:extLst>
      <p:ext uri="{BB962C8B-B14F-4D97-AF65-F5344CB8AC3E}">
        <p14:creationId xmlns:p14="http://schemas.microsoft.com/office/powerpoint/2010/main" val="850318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4BF18-0504-458C-A82B-CF3DA62440E1}"/>
              </a:ext>
            </a:extLst>
          </p:cNvPr>
          <p:cNvPicPr>
            <a:picLocks noChangeAspect="1"/>
          </p:cNvPicPr>
          <p:nvPr/>
        </p:nvPicPr>
        <p:blipFill>
          <a:blip r:embed="rId3"/>
          <a:stretch>
            <a:fillRect/>
          </a:stretch>
        </p:blipFill>
        <p:spPr>
          <a:xfrm>
            <a:off x="498764" y="2286288"/>
            <a:ext cx="8545038" cy="3452130"/>
          </a:xfrm>
          <a:prstGeom prst="rect">
            <a:avLst/>
          </a:prstGeom>
        </p:spPr>
      </p:pic>
      <p:pic>
        <p:nvPicPr>
          <p:cNvPr id="4" name="Picture 3">
            <a:extLst>
              <a:ext uri="{FF2B5EF4-FFF2-40B4-BE49-F238E27FC236}">
                <a16:creationId xmlns:a16="http://schemas.microsoft.com/office/drawing/2014/main" id="{2A690E10-04A7-4AB7-B9B5-2F7003474627}"/>
              </a:ext>
            </a:extLst>
          </p:cNvPr>
          <p:cNvPicPr>
            <a:picLocks noChangeAspect="1"/>
          </p:cNvPicPr>
          <p:nvPr/>
        </p:nvPicPr>
        <p:blipFill>
          <a:blip r:embed="rId4"/>
          <a:stretch>
            <a:fillRect/>
          </a:stretch>
        </p:blipFill>
        <p:spPr>
          <a:xfrm>
            <a:off x="498764" y="0"/>
            <a:ext cx="8253350" cy="2202014"/>
          </a:xfrm>
          <a:prstGeom prst="rect">
            <a:avLst/>
          </a:prstGeom>
        </p:spPr>
      </p:pic>
      <p:pic>
        <p:nvPicPr>
          <p:cNvPr id="5" name="Picture 4">
            <a:extLst>
              <a:ext uri="{FF2B5EF4-FFF2-40B4-BE49-F238E27FC236}">
                <a16:creationId xmlns:a16="http://schemas.microsoft.com/office/drawing/2014/main" id="{5CCCEE14-CE88-4D78-BA48-B9470ECC59C1}"/>
              </a:ext>
            </a:extLst>
          </p:cNvPr>
          <p:cNvPicPr>
            <a:picLocks noChangeAspect="1"/>
          </p:cNvPicPr>
          <p:nvPr/>
        </p:nvPicPr>
        <p:blipFill>
          <a:blip r:embed="rId5"/>
          <a:stretch>
            <a:fillRect/>
          </a:stretch>
        </p:blipFill>
        <p:spPr>
          <a:xfrm>
            <a:off x="302202" y="5654145"/>
            <a:ext cx="6609237" cy="847537"/>
          </a:xfrm>
          <a:prstGeom prst="rect">
            <a:avLst/>
          </a:prstGeom>
        </p:spPr>
      </p:pic>
      <p:sp>
        <p:nvSpPr>
          <p:cNvPr id="6" name="Rectangle 5">
            <a:extLst>
              <a:ext uri="{FF2B5EF4-FFF2-40B4-BE49-F238E27FC236}">
                <a16:creationId xmlns:a16="http://schemas.microsoft.com/office/drawing/2014/main" id="{D421BD2B-FBED-42A0-B733-BFDB1935C989}"/>
              </a:ext>
            </a:extLst>
          </p:cNvPr>
          <p:cNvSpPr/>
          <p:nvPr/>
        </p:nvSpPr>
        <p:spPr>
          <a:xfrm>
            <a:off x="10764115" y="115779"/>
            <a:ext cx="902811" cy="523220"/>
          </a:xfrm>
          <a:prstGeom prst="rect">
            <a:avLst/>
          </a:prstGeom>
        </p:spPr>
        <p:txBody>
          <a:bodyPr wrap="none">
            <a:spAutoFit/>
          </a:bodyPr>
          <a:lstStyle/>
          <a:p>
            <a:r>
              <a:rPr lang="en-CA" sz="2800" b="1" dirty="0">
                <a:solidFill>
                  <a:srgbClr val="FF0000"/>
                </a:solidFill>
                <a:latin typeface="Times New Roman" panose="02020603050405020304" pitchFamily="18" charset="0"/>
                <a:cs typeface="Times New Roman" panose="02020603050405020304" pitchFamily="18" charset="0"/>
              </a:rPr>
              <a:t>Save</a:t>
            </a:r>
          </a:p>
        </p:txBody>
      </p:sp>
    </p:spTree>
    <p:extLst>
      <p:ext uri="{BB962C8B-B14F-4D97-AF65-F5344CB8AC3E}">
        <p14:creationId xmlns:p14="http://schemas.microsoft.com/office/powerpoint/2010/main" val="747457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4636"/>
            <a:ext cx="10515600" cy="1112801"/>
          </a:xfrm>
        </p:spPr>
        <p:txBody>
          <a:bodyPr/>
          <a:lstStyle/>
          <a:p>
            <a:r>
              <a:rPr lang="en-US" b="1" dirty="0" err="1">
                <a:solidFill>
                  <a:srgbClr val="FF0000"/>
                </a:solidFill>
                <a:latin typeface="Times New Roman" panose="02020603050405020304" pitchFamily="18" charset="0"/>
                <a:cs typeface="Times New Roman" panose="02020603050405020304" pitchFamily="18" charset="0"/>
              </a:rPr>
              <a:t>PairRDD</a:t>
            </a:r>
            <a:r>
              <a:rPr lang="en-US" b="1" dirty="0">
                <a:solidFill>
                  <a:srgbClr val="FF0000"/>
                </a:solidFill>
                <a:latin typeface="Times New Roman" panose="02020603050405020304" pitchFamily="18" charset="0"/>
                <a:cs typeface="Times New Roman" panose="02020603050405020304" pitchFamily="18" charset="0"/>
              </a:rPr>
              <a:t> Transformations</a:t>
            </a:r>
          </a:p>
        </p:txBody>
      </p:sp>
      <p:sp>
        <p:nvSpPr>
          <p:cNvPr id="3" name="Content Placeholder 2"/>
          <p:cNvSpPr>
            <a:spLocks noGrp="1"/>
          </p:cNvSpPr>
          <p:nvPr>
            <p:ph idx="1"/>
          </p:nvPr>
        </p:nvSpPr>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filter(</a:t>
            </a:r>
            <a:r>
              <a:rPr lang="en-US" dirty="0" err="1">
                <a:latin typeface="Times New Roman" panose="02020603050405020304" pitchFamily="18" charset="0"/>
                <a:cs typeface="Times New Roman" panose="02020603050405020304" pitchFamily="18" charset="0"/>
              </a:rPr>
              <a:t>func</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map(</a:t>
            </a:r>
            <a:r>
              <a:rPr lang="en-US" dirty="0" err="1">
                <a:latin typeface="Times New Roman" panose="02020603050405020304" pitchFamily="18" charset="0"/>
                <a:cs typeface="Times New Roman" panose="02020603050405020304" pitchFamily="18" charset="0"/>
              </a:rPr>
              <a:t>func</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flatMap</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func</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union(</a:t>
            </a:r>
            <a:r>
              <a:rPr lang="en-US" dirty="0" err="1">
                <a:latin typeface="Times New Roman" panose="02020603050405020304" pitchFamily="18" charset="0"/>
                <a:cs typeface="Times New Roman" panose="02020603050405020304" pitchFamily="18" charset="0"/>
              </a:rPr>
              <a:t>otherDataset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intersection(</a:t>
            </a:r>
            <a:r>
              <a:rPr lang="en-US" dirty="0" err="1">
                <a:latin typeface="Times New Roman" panose="02020603050405020304" pitchFamily="18" charset="0"/>
                <a:cs typeface="Times New Roman" panose="02020603050405020304" pitchFamily="18" charset="0"/>
              </a:rPr>
              <a:t>otherDataset</a:t>
            </a:r>
            <a:r>
              <a:rPr lang="en-US" dirty="0">
                <a:latin typeface="Times New Roman" panose="02020603050405020304" pitchFamily="18" charset="0"/>
                <a:cs typeface="Times New Roman" panose="02020603050405020304" pitchFamily="18" charset="0"/>
              </a:rPr>
              <a:t>)</a:t>
            </a:r>
          </a:p>
          <a:p>
            <a:r>
              <a:rPr lang="fr-FR" dirty="0">
                <a:latin typeface="Times New Roman" panose="02020603050405020304" pitchFamily="18" charset="0"/>
                <a:cs typeface="Times New Roman" panose="02020603050405020304" pitchFamily="18" charset="0"/>
              </a:rPr>
              <a:t>distinct([</a:t>
            </a:r>
            <a:r>
              <a:rPr lang="fr-FR" dirty="0" err="1">
                <a:latin typeface="Times New Roman" panose="02020603050405020304" pitchFamily="18" charset="0"/>
                <a:cs typeface="Times New Roman" panose="02020603050405020304" pitchFamily="18" charset="0"/>
              </a:rPr>
              <a:t>numPartitions</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fr-FR" dirty="0" err="1">
                <a:latin typeface="Times New Roman" panose="02020603050405020304" pitchFamily="18" charset="0"/>
                <a:cs typeface="Times New Roman" panose="02020603050405020304" pitchFamily="18" charset="0"/>
              </a:rPr>
              <a:t>groupByKey</a:t>
            </a:r>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numPartitions</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fr-FR" dirty="0" err="1">
                <a:latin typeface="Times New Roman" panose="02020603050405020304" pitchFamily="18" charset="0"/>
                <a:cs typeface="Times New Roman" panose="02020603050405020304" pitchFamily="18" charset="0"/>
              </a:rPr>
              <a:t>reduceByKey</a:t>
            </a:r>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func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numPartitions</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fr-FR" dirty="0" err="1">
                <a:latin typeface="Times New Roman" panose="02020603050405020304" pitchFamily="18" charset="0"/>
                <a:cs typeface="Times New Roman" panose="02020603050405020304" pitchFamily="18" charset="0"/>
              </a:rPr>
              <a:t>sortByKey</a:t>
            </a:r>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ascending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numPartitions</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join(</a:t>
            </a:r>
            <a:r>
              <a:rPr lang="en-US" dirty="0" err="1">
                <a:latin typeface="Times New Roman" panose="02020603050405020304" pitchFamily="18" charset="0"/>
                <a:cs typeface="Times New Roman" panose="02020603050405020304" pitchFamily="18" charset="0"/>
              </a:rPr>
              <a:t>otherDataset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numPartitions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coalesce(</a:t>
            </a:r>
            <a:r>
              <a:rPr lang="en-US" dirty="0" err="1">
                <a:latin typeface="Times New Roman" panose="02020603050405020304" pitchFamily="18" charset="0"/>
                <a:cs typeface="Times New Roman" panose="02020603050405020304" pitchFamily="18" charset="0"/>
              </a:rPr>
              <a:t>numPartitions</a:t>
            </a:r>
            <a:r>
              <a:rPr lang="en-US" dirty="0">
                <a:latin typeface="Times New Roman" panose="02020603050405020304" pitchFamily="18" charset="0"/>
                <a:cs typeface="Times New Roman" panose="02020603050405020304" pitchFamily="18" charset="0"/>
              </a:rPr>
              <a:t>)</a:t>
            </a:r>
          </a:p>
          <a:p>
            <a:r>
              <a:rPr lang="fr-FR" dirty="0" err="1">
                <a:latin typeface="Times New Roman" panose="02020603050405020304" pitchFamily="18" charset="0"/>
                <a:cs typeface="Times New Roman" panose="02020603050405020304" pitchFamily="18" charset="0"/>
              </a:rPr>
              <a:t>repartition</a:t>
            </a:r>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numPartitions</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err="1">
                <a:solidFill>
                  <a:schemeClr val="dk1"/>
                </a:solidFill>
                <a:latin typeface="Times New Roman" panose="02020603050405020304" pitchFamily="18" charset="0"/>
                <a:cs typeface="Times New Roman" panose="02020603050405020304" pitchFamily="18" charset="0"/>
              </a:rPr>
              <a:t>repartitionAndSortWithinPartitions</a:t>
            </a:r>
            <a:r>
              <a:rPr lang="en-US" dirty="0">
                <a:solidFill>
                  <a:schemeClr val="dk1"/>
                </a:solidFill>
                <a:latin typeface="Times New Roman" panose="02020603050405020304" pitchFamily="18" charset="0"/>
                <a:cs typeface="Times New Roman" panose="02020603050405020304" pitchFamily="18" charset="0"/>
              </a:rPr>
              <a:t>(</a:t>
            </a:r>
            <a:r>
              <a:rPr lang="en-US" dirty="0" err="1">
                <a:solidFill>
                  <a:schemeClr val="dk1"/>
                </a:solidFill>
                <a:latin typeface="Times New Roman" panose="02020603050405020304" pitchFamily="18" charset="0"/>
                <a:cs typeface="Times New Roman" panose="02020603050405020304" pitchFamily="18" charset="0"/>
              </a:rPr>
              <a:t>partitioner</a:t>
            </a:r>
            <a:r>
              <a:rPr lang="en-US" dirty="0">
                <a:solidFill>
                  <a:schemeClr val="dk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94A3E69-E5FA-42A5-87B0-F18DBFCD98C8}"/>
              </a:ext>
            </a:extLst>
          </p:cNvPr>
          <p:cNvSpPr/>
          <p:nvPr/>
        </p:nvSpPr>
        <p:spPr>
          <a:xfrm>
            <a:off x="134679" y="6374858"/>
            <a:ext cx="11922642" cy="369332"/>
          </a:xfrm>
          <a:prstGeom prst="rect">
            <a:avLst/>
          </a:prstGeom>
        </p:spPr>
        <p:txBody>
          <a:bodyPr wrap="square">
            <a:spAutoFit/>
          </a:bodyPr>
          <a:lstStyle/>
          <a:p>
            <a:pPr lvl="0">
              <a:defRPr/>
            </a:pPr>
            <a:r>
              <a:rPr lang="en-CA" dirty="0">
                <a:solidFill>
                  <a:srgbClr val="FF0000"/>
                </a:solidFill>
                <a:latin typeface="Times New Roman" panose="02020603050405020304" pitchFamily="18" charset="0"/>
                <a:cs typeface="Times New Roman" panose="02020603050405020304" pitchFamily="18" charset="0"/>
              </a:rPr>
              <a:t>Its called </a:t>
            </a:r>
            <a:r>
              <a:rPr lang="en-CA" b="1" dirty="0" err="1">
                <a:solidFill>
                  <a:srgbClr val="FF0000"/>
                </a:solidFill>
                <a:latin typeface="Times New Roman" panose="02020603050405020304" pitchFamily="18" charset="0"/>
                <a:cs typeface="Times New Roman" panose="02020603050405020304" pitchFamily="18" charset="0"/>
              </a:rPr>
              <a:t>pairRdd</a:t>
            </a:r>
            <a:r>
              <a:rPr lang="en-CA" b="1" dirty="0">
                <a:solidFill>
                  <a:srgbClr val="FF0000"/>
                </a:solidFill>
                <a:latin typeface="Times New Roman" panose="02020603050405020304" pitchFamily="18" charset="0"/>
                <a:cs typeface="Times New Roman" panose="02020603050405020304" pitchFamily="18" charset="0"/>
              </a:rPr>
              <a:t> </a:t>
            </a:r>
            <a:r>
              <a:rPr lang="en-CA" dirty="0">
                <a:solidFill>
                  <a:srgbClr val="FF0000"/>
                </a:solidFill>
                <a:latin typeface="Times New Roman" panose="02020603050405020304" pitchFamily="18" charset="0"/>
                <a:cs typeface="Times New Roman" panose="02020603050405020304" pitchFamily="18" charset="0"/>
              </a:rPr>
              <a:t>because it returns a Tuple. The first element of the tuple is a key and the second element is  value</a:t>
            </a:r>
          </a:p>
        </p:txBody>
      </p:sp>
    </p:spTree>
    <p:extLst>
      <p:ext uri="{BB962C8B-B14F-4D97-AF65-F5344CB8AC3E}">
        <p14:creationId xmlns:p14="http://schemas.microsoft.com/office/powerpoint/2010/main" val="22150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7366D-4939-4D71-B5F8-C655FE9C7211}"/>
              </a:ext>
            </a:extLst>
          </p:cNvPr>
          <p:cNvPicPr>
            <a:picLocks noChangeAspect="1"/>
          </p:cNvPicPr>
          <p:nvPr/>
        </p:nvPicPr>
        <p:blipFill>
          <a:blip r:embed="rId3"/>
          <a:stretch>
            <a:fillRect/>
          </a:stretch>
        </p:blipFill>
        <p:spPr>
          <a:xfrm>
            <a:off x="0" y="1446734"/>
            <a:ext cx="12192000" cy="3964531"/>
          </a:xfrm>
          <a:prstGeom prst="rect">
            <a:avLst/>
          </a:prstGeom>
        </p:spPr>
      </p:pic>
    </p:spTree>
    <p:extLst>
      <p:ext uri="{BB962C8B-B14F-4D97-AF65-F5344CB8AC3E}">
        <p14:creationId xmlns:p14="http://schemas.microsoft.com/office/powerpoint/2010/main" val="2154943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4598E0-8061-4752-994F-0A8EFF177A74}"/>
              </a:ext>
            </a:extLst>
          </p:cNvPr>
          <p:cNvPicPr>
            <a:picLocks noChangeAspect="1"/>
          </p:cNvPicPr>
          <p:nvPr/>
        </p:nvPicPr>
        <p:blipFill rotWithShape="1">
          <a:blip r:embed="rId3"/>
          <a:srcRect t="74034"/>
          <a:stretch/>
        </p:blipFill>
        <p:spPr>
          <a:xfrm>
            <a:off x="588044" y="4674421"/>
            <a:ext cx="11268075" cy="558967"/>
          </a:xfrm>
          <a:prstGeom prst="rect">
            <a:avLst/>
          </a:prstGeom>
        </p:spPr>
      </p:pic>
      <p:pic>
        <p:nvPicPr>
          <p:cNvPr id="4" name="Picture 3">
            <a:extLst>
              <a:ext uri="{FF2B5EF4-FFF2-40B4-BE49-F238E27FC236}">
                <a16:creationId xmlns:a16="http://schemas.microsoft.com/office/drawing/2014/main" id="{A4574318-18C2-4D9C-A1F1-856026F5FA55}"/>
              </a:ext>
            </a:extLst>
          </p:cNvPr>
          <p:cNvPicPr>
            <a:picLocks noChangeAspect="1"/>
          </p:cNvPicPr>
          <p:nvPr/>
        </p:nvPicPr>
        <p:blipFill>
          <a:blip r:embed="rId4"/>
          <a:stretch>
            <a:fillRect/>
          </a:stretch>
        </p:blipFill>
        <p:spPr>
          <a:xfrm>
            <a:off x="588044" y="921920"/>
            <a:ext cx="10534650" cy="3228975"/>
          </a:xfrm>
          <a:prstGeom prst="rect">
            <a:avLst/>
          </a:prstGeom>
        </p:spPr>
      </p:pic>
    </p:spTree>
    <p:extLst>
      <p:ext uri="{BB962C8B-B14F-4D97-AF65-F5344CB8AC3E}">
        <p14:creationId xmlns:p14="http://schemas.microsoft.com/office/powerpoint/2010/main" val="3627238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5439D4-53E2-48E6-912B-34DEB33DCC77}"/>
              </a:ext>
            </a:extLst>
          </p:cNvPr>
          <p:cNvPicPr>
            <a:picLocks noChangeAspect="1"/>
          </p:cNvPicPr>
          <p:nvPr/>
        </p:nvPicPr>
        <p:blipFill>
          <a:blip r:embed="rId3"/>
          <a:stretch>
            <a:fillRect/>
          </a:stretch>
        </p:blipFill>
        <p:spPr>
          <a:xfrm>
            <a:off x="968375" y="1385373"/>
            <a:ext cx="6791325" cy="523875"/>
          </a:xfrm>
          <a:prstGeom prst="rect">
            <a:avLst/>
          </a:prstGeom>
        </p:spPr>
      </p:pic>
      <p:pic>
        <p:nvPicPr>
          <p:cNvPr id="3" name="Picture 2">
            <a:extLst>
              <a:ext uri="{FF2B5EF4-FFF2-40B4-BE49-F238E27FC236}">
                <a16:creationId xmlns:a16="http://schemas.microsoft.com/office/drawing/2014/main" id="{1E0D783E-7933-490F-8CBE-A22882CBCF96}"/>
              </a:ext>
            </a:extLst>
          </p:cNvPr>
          <p:cNvPicPr>
            <a:picLocks noChangeAspect="1"/>
          </p:cNvPicPr>
          <p:nvPr/>
        </p:nvPicPr>
        <p:blipFill>
          <a:blip r:embed="rId4"/>
          <a:stretch>
            <a:fillRect/>
          </a:stretch>
        </p:blipFill>
        <p:spPr>
          <a:xfrm>
            <a:off x="968375" y="3831693"/>
            <a:ext cx="2663825" cy="1301982"/>
          </a:xfrm>
          <a:prstGeom prst="rect">
            <a:avLst/>
          </a:prstGeom>
        </p:spPr>
      </p:pic>
      <p:pic>
        <p:nvPicPr>
          <p:cNvPr id="4" name="Picture 3">
            <a:extLst>
              <a:ext uri="{FF2B5EF4-FFF2-40B4-BE49-F238E27FC236}">
                <a16:creationId xmlns:a16="http://schemas.microsoft.com/office/drawing/2014/main" id="{5B6BA1A7-5D43-4219-BB86-8BC66E1041C4}"/>
              </a:ext>
            </a:extLst>
          </p:cNvPr>
          <p:cNvPicPr>
            <a:picLocks noChangeAspect="1"/>
          </p:cNvPicPr>
          <p:nvPr/>
        </p:nvPicPr>
        <p:blipFill>
          <a:blip r:embed="rId5"/>
          <a:stretch>
            <a:fillRect/>
          </a:stretch>
        </p:blipFill>
        <p:spPr>
          <a:xfrm>
            <a:off x="968375" y="1811262"/>
            <a:ext cx="9772650" cy="1724025"/>
          </a:xfrm>
          <a:prstGeom prst="rect">
            <a:avLst/>
          </a:prstGeom>
        </p:spPr>
      </p:pic>
      <p:pic>
        <p:nvPicPr>
          <p:cNvPr id="5" name="Picture 4">
            <a:extLst>
              <a:ext uri="{FF2B5EF4-FFF2-40B4-BE49-F238E27FC236}">
                <a16:creationId xmlns:a16="http://schemas.microsoft.com/office/drawing/2014/main" id="{C5D895E8-19D3-4322-8A21-299915310F4F}"/>
              </a:ext>
            </a:extLst>
          </p:cNvPr>
          <p:cNvPicPr>
            <a:picLocks noChangeAspect="1"/>
          </p:cNvPicPr>
          <p:nvPr/>
        </p:nvPicPr>
        <p:blipFill>
          <a:blip r:embed="rId6"/>
          <a:stretch>
            <a:fillRect/>
          </a:stretch>
        </p:blipFill>
        <p:spPr>
          <a:xfrm>
            <a:off x="968375" y="3517368"/>
            <a:ext cx="9239250" cy="314325"/>
          </a:xfrm>
          <a:prstGeom prst="rect">
            <a:avLst/>
          </a:prstGeom>
        </p:spPr>
      </p:pic>
      <p:sp>
        <p:nvSpPr>
          <p:cNvPr id="6" name="Rectangle 5">
            <a:extLst>
              <a:ext uri="{FF2B5EF4-FFF2-40B4-BE49-F238E27FC236}">
                <a16:creationId xmlns:a16="http://schemas.microsoft.com/office/drawing/2014/main" id="{23C34C08-FFB3-4CF7-97AD-0FC56C9D37B1}"/>
              </a:ext>
            </a:extLst>
          </p:cNvPr>
          <p:cNvSpPr/>
          <p:nvPr/>
        </p:nvSpPr>
        <p:spPr>
          <a:xfrm>
            <a:off x="504338" y="250919"/>
            <a:ext cx="4557210" cy="584775"/>
          </a:xfrm>
          <a:prstGeom prst="rect">
            <a:avLst/>
          </a:prstGeom>
        </p:spPr>
        <p:txBody>
          <a:bodyPr wrap="none">
            <a:spAutoFit/>
          </a:bodyPr>
          <a:lstStyle/>
          <a:p>
            <a:r>
              <a:rPr lang="en-CA" sz="3200" b="1" dirty="0">
                <a:solidFill>
                  <a:srgbClr val="FF0000"/>
                </a:solidFill>
                <a:latin typeface="Times New Roman" panose="02020603050405020304" pitchFamily="18" charset="0"/>
                <a:cs typeface="Times New Roman" panose="02020603050405020304" pitchFamily="18" charset="0"/>
              </a:rPr>
              <a:t>Foreach vs ‘For (collect)’</a:t>
            </a:r>
          </a:p>
        </p:txBody>
      </p:sp>
    </p:spTree>
    <p:extLst>
      <p:ext uri="{BB962C8B-B14F-4D97-AF65-F5344CB8AC3E}">
        <p14:creationId xmlns:p14="http://schemas.microsoft.com/office/powerpoint/2010/main" val="3964995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670E19-74FD-4463-898C-4234B28015D2}"/>
              </a:ext>
            </a:extLst>
          </p:cNvPr>
          <p:cNvPicPr>
            <a:picLocks noChangeAspect="1"/>
          </p:cNvPicPr>
          <p:nvPr/>
        </p:nvPicPr>
        <p:blipFill rotWithShape="1">
          <a:blip r:embed="rId3"/>
          <a:srcRect b="18906"/>
          <a:stretch/>
        </p:blipFill>
        <p:spPr>
          <a:xfrm>
            <a:off x="495300" y="683860"/>
            <a:ext cx="11201400" cy="625652"/>
          </a:xfrm>
          <a:prstGeom prst="rect">
            <a:avLst/>
          </a:prstGeom>
        </p:spPr>
      </p:pic>
      <p:pic>
        <p:nvPicPr>
          <p:cNvPr id="3" name="Picture 2">
            <a:extLst>
              <a:ext uri="{FF2B5EF4-FFF2-40B4-BE49-F238E27FC236}">
                <a16:creationId xmlns:a16="http://schemas.microsoft.com/office/drawing/2014/main" id="{981515BC-856F-495D-8B6D-F7B29E9A1A54}"/>
              </a:ext>
            </a:extLst>
          </p:cNvPr>
          <p:cNvPicPr>
            <a:picLocks noChangeAspect="1"/>
          </p:cNvPicPr>
          <p:nvPr/>
        </p:nvPicPr>
        <p:blipFill>
          <a:blip r:embed="rId4"/>
          <a:stretch>
            <a:fillRect/>
          </a:stretch>
        </p:blipFill>
        <p:spPr>
          <a:xfrm>
            <a:off x="135467" y="1714747"/>
            <a:ext cx="12192000" cy="1789373"/>
          </a:xfrm>
          <a:prstGeom prst="rect">
            <a:avLst/>
          </a:prstGeom>
        </p:spPr>
      </p:pic>
      <p:pic>
        <p:nvPicPr>
          <p:cNvPr id="4" name="Picture 3">
            <a:extLst>
              <a:ext uri="{FF2B5EF4-FFF2-40B4-BE49-F238E27FC236}">
                <a16:creationId xmlns:a16="http://schemas.microsoft.com/office/drawing/2014/main" id="{8705A3B5-A513-4F6C-9E3B-A73BAEE74AA5}"/>
              </a:ext>
            </a:extLst>
          </p:cNvPr>
          <p:cNvPicPr>
            <a:picLocks noChangeAspect="1"/>
          </p:cNvPicPr>
          <p:nvPr/>
        </p:nvPicPr>
        <p:blipFill>
          <a:blip r:embed="rId5"/>
          <a:stretch>
            <a:fillRect/>
          </a:stretch>
        </p:blipFill>
        <p:spPr>
          <a:xfrm>
            <a:off x="135467" y="3980360"/>
            <a:ext cx="10887075" cy="1314450"/>
          </a:xfrm>
          <a:prstGeom prst="rect">
            <a:avLst/>
          </a:prstGeom>
        </p:spPr>
      </p:pic>
    </p:spTree>
    <p:extLst>
      <p:ext uri="{BB962C8B-B14F-4D97-AF65-F5344CB8AC3E}">
        <p14:creationId xmlns:p14="http://schemas.microsoft.com/office/powerpoint/2010/main" val="4221020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2FC22E-5557-4073-ADC1-D3A64160C62D}"/>
              </a:ext>
            </a:extLst>
          </p:cNvPr>
          <p:cNvSpPr/>
          <p:nvPr/>
        </p:nvSpPr>
        <p:spPr>
          <a:xfrm>
            <a:off x="263230" y="185046"/>
            <a:ext cx="2736647" cy="584775"/>
          </a:xfrm>
          <a:prstGeom prst="rect">
            <a:avLst/>
          </a:prstGeom>
        </p:spPr>
        <p:txBody>
          <a:bodyPr wrap="none">
            <a:spAutoFit/>
          </a:bodyPr>
          <a:lstStyle/>
          <a:p>
            <a:r>
              <a:rPr lang="en-US" sz="3200" b="1" dirty="0" err="1">
                <a:solidFill>
                  <a:srgbClr val="FF0000"/>
                </a:solidFill>
                <a:latin typeface="Times New Roman" panose="02020603050405020304" pitchFamily="18" charset="0"/>
                <a:cs typeface="Times New Roman" panose="02020603050405020304" pitchFamily="18" charset="0"/>
              </a:rPr>
              <a:t>CountByKey</a:t>
            </a:r>
            <a:r>
              <a:rPr lang="en-US" sz="3200" b="1" dirty="0">
                <a:solidFill>
                  <a:srgbClr val="FF0000"/>
                </a:solidFill>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8A5CBFDC-F0E6-4D7F-8B24-8DD5AAA0B055}"/>
              </a:ext>
            </a:extLst>
          </p:cNvPr>
          <p:cNvPicPr>
            <a:picLocks noChangeAspect="1"/>
          </p:cNvPicPr>
          <p:nvPr/>
        </p:nvPicPr>
        <p:blipFill>
          <a:blip r:embed="rId3"/>
          <a:stretch>
            <a:fillRect/>
          </a:stretch>
        </p:blipFill>
        <p:spPr>
          <a:xfrm>
            <a:off x="204787" y="3009900"/>
            <a:ext cx="11782425" cy="838200"/>
          </a:xfrm>
          <a:prstGeom prst="rect">
            <a:avLst/>
          </a:prstGeom>
        </p:spPr>
      </p:pic>
      <p:sp>
        <p:nvSpPr>
          <p:cNvPr id="4" name="Rectangle 3">
            <a:extLst>
              <a:ext uri="{FF2B5EF4-FFF2-40B4-BE49-F238E27FC236}">
                <a16:creationId xmlns:a16="http://schemas.microsoft.com/office/drawing/2014/main" id="{AD540466-2744-4CC3-959B-C391E59BADC4}"/>
              </a:ext>
            </a:extLst>
          </p:cNvPr>
          <p:cNvSpPr/>
          <p:nvPr/>
        </p:nvSpPr>
        <p:spPr>
          <a:xfrm>
            <a:off x="0" y="6303622"/>
            <a:ext cx="3304687"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generate a count for each record </a:t>
            </a:r>
          </a:p>
        </p:txBody>
      </p:sp>
    </p:spTree>
    <p:extLst>
      <p:ext uri="{BB962C8B-B14F-4D97-AF65-F5344CB8AC3E}">
        <p14:creationId xmlns:p14="http://schemas.microsoft.com/office/powerpoint/2010/main" val="2812806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155" y="82903"/>
            <a:ext cx="10515600" cy="797631"/>
          </a:xfrm>
        </p:spPr>
        <p:txBody>
          <a:bodyPr/>
          <a:lstStyle/>
          <a:p>
            <a:r>
              <a:rPr lang="en-US" b="1" dirty="0">
                <a:solidFill>
                  <a:srgbClr val="FF0000"/>
                </a:solidFill>
                <a:latin typeface="Times New Roman" panose="02020603050405020304" pitchFamily="18" charset="0"/>
                <a:cs typeface="Times New Roman" panose="02020603050405020304" pitchFamily="18" charset="0"/>
              </a:rPr>
              <a:t>Spark Submit</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Locally</a:t>
            </a:r>
          </a:p>
          <a:p>
            <a:r>
              <a:rPr lang="en-CA" dirty="0">
                <a:latin typeface="Times New Roman" panose="02020603050405020304" pitchFamily="18" charset="0"/>
                <a:cs typeface="Times New Roman" panose="02020603050405020304" pitchFamily="18" charset="0"/>
              </a:rPr>
              <a:t>Ya</a:t>
            </a:r>
            <a:r>
              <a:rPr lang="en-CA" dirty="0"/>
              <a:t>r</a:t>
            </a:r>
            <a:r>
              <a:rPr lang="en-CA" dirty="0">
                <a:latin typeface="Times New Roman" panose="02020603050405020304" pitchFamily="18" charset="0"/>
                <a:cs typeface="Times New Roman" panose="02020603050405020304" pitchFamily="18" charset="0"/>
              </a:rPr>
              <a:t>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90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C1774B-885B-4DD7-9674-067DA3C91848}"/>
              </a:ext>
            </a:extLst>
          </p:cNvPr>
          <p:cNvPicPr>
            <a:picLocks noChangeAspect="1"/>
          </p:cNvPicPr>
          <p:nvPr/>
        </p:nvPicPr>
        <p:blipFill>
          <a:blip r:embed="rId3"/>
          <a:stretch>
            <a:fillRect/>
          </a:stretch>
        </p:blipFill>
        <p:spPr>
          <a:xfrm>
            <a:off x="1090612" y="1814512"/>
            <a:ext cx="10010775" cy="3228975"/>
          </a:xfrm>
          <a:prstGeom prst="rect">
            <a:avLst/>
          </a:prstGeom>
        </p:spPr>
      </p:pic>
    </p:spTree>
    <p:extLst>
      <p:ext uri="{BB962C8B-B14F-4D97-AF65-F5344CB8AC3E}">
        <p14:creationId xmlns:p14="http://schemas.microsoft.com/office/powerpoint/2010/main" val="2716406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5971A-B322-4641-A218-A87426CCFC64}"/>
              </a:ext>
            </a:extLst>
          </p:cNvPr>
          <p:cNvPicPr>
            <a:picLocks noChangeAspect="1"/>
          </p:cNvPicPr>
          <p:nvPr/>
        </p:nvPicPr>
        <p:blipFill>
          <a:blip r:embed="rId2"/>
          <a:stretch>
            <a:fillRect/>
          </a:stretch>
        </p:blipFill>
        <p:spPr>
          <a:xfrm>
            <a:off x="4057650" y="933450"/>
            <a:ext cx="4076700" cy="4991100"/>
          </a:xfrm>
          <a:prstGeom prst="rect">
            <a:avLst/>
          </a:prstGeom>
        </p:spPr>
      </p:pic>
    </p:spTree>
    <p:extLst>
      <p:ext uri="{BB962C8B-B14F-4D97-AF65-F5344CB8AC3E}">
        <p14:creationId xmlns:p14="http://schemas.microsoft.com/office/powerpoint/2010/main" val="1798700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239C85-271A-43A5-97D0-C8BC3199FBA7}"/>
              </a:ext>
            </a:extLst>
          </p:cNvPr>
          <p:cNvPicPr>
            <a:picLocks noChangeAspect="1"/>
          </p:cNvPicPr>
          <p:nvPr/>
        </p:nvPicPr>
        <p:blipFill>
          <a:blip r:embed="rId2"/>
          <a:stretch>
            <a:fillRect/>
          </a:stretch>
        </p:blipFill>
        <p:spPr>
          <a:xfrm>
            <a:off x="1423458" y="0"/>
            <a:ext cx="5010150" cy="6772275"/>
          </a:xfrm>
          <a:prstGeom prst="rect">
            <a:avLst/>
          </a:prstGeom>
        </p:spPr>
      </p:pic>
    </p:spTree>
    <p:extLst>
      <p:ext uri="{BB962C8B-B14F-4D97-AF65-F5344CB8AC3E}">
        <p14:creationId xmlns:p14="http://schemas.microsoft.com/office/powerpoint/2010/main" val="2292940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1E1EF7-ED2E-4157-8A53-52B636F1A47E}"/>
              </a:ext>
            </a:extLst>
          </p:cNvPr>
          <p:cNvPicPr>
            <a:picLocks noChangeAspect="1"/>
          </p:cNvPicPr>
          <p:nvPr/>
        </p:nvPicPr>
        <p:blipFill>
          <a:blip r:embed="rId2"/>
          <a:stretch>
            <a:fillRect/>
          </a:stretch>
        </p:blipFill>
        <p:spPr>
          <a:xfrm>
            <a:off x="3700462" y="23812"/>
            <a:ext cx="4791075" cy="6810375"/>
          </a:xfrm>
          <a:prstGeom prst="rect">
            <a:avLst/>
          </a:prstGeom>
        </p:spPr>
      </p:pic>
    </p:spTree>
    <p:extLst>
      <p:ext uri="{BB962C8B-B14F-4D97-AF65-F5344CB8AC3E}">
        <p14:creationId xmlns:p14="http://schemas.microsoft.com/office/powerpoint/2010/main" val="2565183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A471F-75C7-403B-BF55-FA83470FC246}"/>
              </a:ext>
            </a:extLst>
          </p:cNvPr>
          <p:cNvPicPr>
            <a:picLocks noChangeAspect="1"/>
          </p:cNvPicPr>
          <p:nvPr/>
        </p:nvPicPr>
        <p:blipFill>
          <a:blip r:embed="rId3"/>
          <a:stretch>
            <a:fillRect/>
          </a:stretch>
        </p:blipFill>
        <p:spPr>
          <a:xfrm>
            <a:off x="4245504" y="0"/>
            <a:ext cx="4717874" cy="6495430"/>
          </a:xfrm>
          <a:prstGeom prst="rect">
            <a:avLst/>
          </a:prstGeom>
        </p:spPr>
      </p:pic>
      <p:pic>
        <p:nvPicPr>
          <p:cNvPr id="2" name="Picture 1">
            <a:extLst>
              <a:ext uri="{FF2B5EF4-FFF2-40B4-BE49-F238E27FC236}">
                <a16:creationId xmlns:a16="http://schemas.microsoft.com/office/drawing/2014/main" id="{4670547B-EAD9-4D23-86EA-55FAFD0F2028}"/>
              </a:ext>
            </a:extLst>
          </p:cNvPr>
          <p:cNvPicPr>
            <a:picLocks noChangeAspect="1"/>
          </p:cNvPicPr>
          <p:nvPr/>
        </p:nvPicPr>
        <p:blipFill>
          <a:blip r:embed="rId4"/>
          <a:stretch>
            <a:fillRect/>
          </a:stretch>
        </p:blipFill>
        <p:spPr>
          <a:xfrm>
            <a:off x="214489" y="181286"/>
            <a:ext cx="3939822" cy="3762838"/>
          </a:xfrm>
          <a:prstGeom prst="rect">
            <a:avLst/>
          </a:prstGeom>
        </p:spPr>
      </p:pic>
    </p:spTree>
    <p:extLst>
      <p:ext uri="{BB962C8B-B14F-4D97-AF65-F5344CB8AC3E}">
        <p14:creationId xmlns:p14="http://schemas.microsoft.com/office/powerpoint/2010/main" val="1909178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E3B17-80F6-4DB6-BC09-0649DD546379}"/>
              </a:ext>
            </a:extLst>
          </p:cNvPr>
          <p:cNvPicPr>
            <a:picLocks noChangeAspect="1"/>
          </p:cNvPicPr>
          <p:nvPr/>
        </p:nvPicPr>
        <p:blipFill rotWithShape="1">
          <a:blip r:embed="rId2"/>
          <a:srcRect l="65463" r="21852" b="22906"/>
          <a:stretch/>
        </p:blipFill>
        <p:spPr>
          <a:xfrm>
            <a:off x="1625600" y="509105"/>
            <a:ext cx="5362222" cy="6376038"/>
          </a:xfrm>
          <a:prstGeom prst="rect">
            <a:avLst/>
          </a:prstGeom>
        </p:spPr>
      </p:pic>
    </p:spTree>
    <p:extLst>
      <p:ext uri="{BB962C8B-B14F-4D97-AF65-F5344CB8AC3E}">
        <p14:creationId xmlns:p14="http://schemas.microsoft.com/office/powerpoint/2010/main" val="697518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24E794-FB99-4DA6-9012-7A73611A5108}"/>
              </a:ext>
            </a:extLst>
          </p:cNvPr>
          <p:cNvPicPr>
            <a:picLocks noChangeAspect="1"/>
          </p:cNvPicPr>
          <p:nvPr/>
        </p:nvPicPr>
        <p:blipFill rotWithShape="1">
          <a:blip r:embed="rId2"/>
          <a:srcRect l="2638"/>
          <a:stretch/>
        </p:blipFill>
        <p:spPr>
          <a:xfrm>
            <a:off x="2667896" y="52237"/>
            <a:ext cx="5701819" cy="6753526"/>
          </a:xfrm>
          <a:prstGeom prst="rect">
            <a:avLst/>
          </a:prstGeom>
        </p:spPr>
      </p:pic>
    </p:spTree>
    <p:extLst>
      <p:ext uri="{BB962C8B-B14F-4D97-AF65-F5344CB8AC3E}">
        <p14:creationId xmlns:p14="http://schemas.microsoft.com/office/powerpoint/2010/main" val="689367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3C832-7023-4696-9A8D-A9A30EF7F09F}"/>
              </a:ext>
            </a:extLst>
          </p:cNvPr>
          <p:cNvPicPr>
            <a:picLocks noChangeAspect="1"/>
          </p:cNvPicPr>
          <p:nvPr/>
        </p:nvPicPr>
        <p:blipFill>
          <a:blip r:embed="rId2"/>
          <a:stretch>
            <a:fillRect/>
          </a:stretch>
        </p:blipFill>
        <p:spPr>
          <a:xfrm>
            <a:off x="32631" y="32456"/>
            <a:ext cx="4895850" cy="4362450"/>
          </a:xfrm>
          <a:prstGeom prst="rect">
            <a:avLst/>
          </a:prstGeom>
        </p:spPr>
      </p:pic>
      <p:pic>
        <p:nvPicPr>
          <p:cNvPr id="5" name="Picture 4">
            <a:extLst>
              <a:ext uri="{FF2B5EF4-FFF2-40B4-BE49-F238E27FC236}">
                <a16:creationId xmlns:a16="http://schemas.microsoft.com/office/drawing/2014/main" id="{7E272A26-CC2C-498F-B381-5F5465A5A338}"/>
              </a:ext>
            </a:extLst>
          </p:cNvPr>
          <p:cNvPicPr>
            <a:picLocks noChangeAspect="1"/>
          </p:cNvPicPr>
          <p:nvPr/>
        </p:nvPicPr>
        <p:blipFill>
          <a:blip r:embed="rId3"/>
          <a:stretch>
            <a:fillRect/>
          </a:stretch>
        </p:blipFill>
        <p:spPr>
          <a:xfrm>
            <a:off x="7941380" y="71972"/>
            <a:ext cx="4250620" cy="3873152"/>
          </a:xfrm>
          <a:prstGeom prst="rect">
            <a:avLst/>
          </a:prstGeom>
        </p:spPr>
      </p:pic>
      <p:pic>
        <p:nvPicPr>
          <p:cNvPr id="6" name="Picture 5">
            <a:extLst>
              <a:ext uri="{FF2B5EF4-FFF2-40B4-BE49-F238E27FC236}">
                <a16:creationId xmlns:a16="http://schemas.microsoft.com/office/drawing/2014/main" id="{E1EA481F-BA14-4486-9D88-84F44C9904A8}"/>
              </a:ext>
            </a:extLst>
          </p:cNvPr>
          <p:cNvPicPr>
            <a:picLocks noChangeAspect="1"/>
          </p:cNvPicPr>
          <p:nvPr/>
        </p:nvPicPr>
        <p:blipFill>
          <a:blip r:embed="rId4"/>
          <a:stretch>
            <a:fillRect/>
          </a:stretch>
        </p:blipFill>
        <p:spPr>
          <a:xfrm>
            <a:off x="5314221" y="3239910"/>
            <a:ext cx="4218363" cy="3618089"/>
          </a:xfrm>
          <a:prstGeom prst="rect">
            <a:avLst/>
          </a:prstGeom>
        </p:spPr>
      </p:pic>
    </p:spTree>
    <p:extLst>
      <p:ext uri="{BB962C8B-B14F-4D97-AF65-F5344CB8AC3E}">
        <p14:creationId xmlns:p14="http://schemas.microsoft.com/office/powerpoint/2010/main" val="2664599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DACC2C-AB4E-4ECE-B81D-61E4160891A7}"/>
              </a:ext>
            </a:extLst>
          </p:cNvPr>
          <p:cNvPicPr>
            <a:picLocks noChangeAspect="1"/>
          </p:cNvPicPr>
          <p:nvPr/>
        </p:nvPicPr>
        <p:blipFill>
          <a:blip r:embed="rId3"/>
          <a:stretch>
            <a:fillRect/>
          </a:stretch>
        </p:blipFill>
        <p:spPr>
          <a:xfrm>
            <a:off x="3652837" y="1333500"/>
            <a:ext cx="4886325" cy="4191000"/>
          </a:xfrm>
          <a:prstGeom prst="rect">
            <a:avLst/>
          </a:prstGeom>
        </p:spPr>
      </p:pic>
    </p:spTree>
    <p:extLst>
      <p:ext uri="{BB962C8B-B14F-4D97-AF65-F5344CB8AC3E}">
        <p14:creationId xmlns:p14="http://schemas.microsoft.com/office/powerpoint/2010/main" val="4041136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E6599A-F8EF-4B49-BA43-C8AFAC38B3B5}"/>
              </a:ext>
            </a:extLst>
          </p:cNvPr>
          <p:cNvPicPr>
            <a:picLocks noChangeAspect="1"/>
          </p:cNvPicPr>
          <p:nvPr/>
        </p:nvPicPr>
        <p:blipFill>
          <a:blip r:embed="rId3"/>
          <a:stretch>
            <a:fillRect/>
          </a:stretch>
        </p:blipFill>
        <p:spPr>
          <a:xfrm>
            <a:off x="1104900" y="1123950"/>
            <a:ext cx="7135632" cy="4847872"/>
          </a:xfrm>
          <a:prstGeom prst="rect">
            <a:avLst/>
          </a:prstGeom>
        </p:spPr>
      </p:pic>
      <p:sp>
        <p:nvSpPr>
          <p:cNvPr id="3" name="Rectangle 2">
            <a:extLst>
              <a:ext uri="{FF2B5EF4-FFF2-40B4-BE49-F238E27FC236}">
                <a16:creationId xmlns:a16="http://schemas.microsoft.com/office/drawing/2014/main" id="{2B86A016-E380-4837-9C0E-1BB66EF8EF07}"/>
              </a:ext>
            </a:extLst>
          </p:cNvPr>
          <p:cNvSpPr/>
          <p:nvPr/>
        </p:nvSpPr>
        <p:spPr>
          <a:xfrm>
            <a:off x="6437201" y="1607446"/>
            <a:ext cx="1178528"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Spark core</a:t>
            </a:r>
          </a:p>
        </p:txBody>
      </p:sp>
      <p:sp>
        <p:nvSpPr>
          <p:cNvPr id="4" name="Rectangle 3">
            <a:extLst>
              <a:ext uri="{FF2B5EF4-FFF2-40B4-BE49-F238E27FC236}">
                <a16:creationId xmlns:a16="http://schemas.microsoft.com/office/drawing/2014/main" id="{BA392E3B-A2FB-4644-B9D4-94EC4CA9B72B}"/>
              </a:ext>
            </a:extLst>
          </p:cNvPr>
          <p:cNvSpPr/>
          <p:nvPr/>
        </p:nvSpPr>
        <p:spPr>
          <a:xfrm>
            <a:off x="6437201" y="2460274"/>
            <a:ext cx="1217000"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Spark SQL</a:t>
            </a:r>
          </a:p>
        </p:txBody>
      </p:sp>
      <p:sp>
        <p:nvSpPr>
          <p:cNvPr id="5" name="Rectangle 4">
            <a:extLst>
              <a:ext uri="{FF2B5EF4-FFF2-40B4-BE49-F238E27FC236}">
                <a16:creationId xmlns:a16="http://schemas.microsoft.com/office/drawing/2014/main" id="{6FF170B4-D357-4BC4-A0F3-799BA5BBEC3E}"/>
              </a:ext>
            </a:extLst>
          </p:cNvPr>
          <p:cNvSpPr/>
          <p:nvPr/>
        </p:nvSpPr>
        <p:spPr>
          <a:xfrm>
            <a:off x="6533156" y="3547886"/>
            <a:ext cx="1729961"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Spark Streaming</a:t>
            </a:r>
          </a:p>
        </p:txBody>
      </p:sp>
      <p:sp>
        <p:nvSpPr>
          <p:cNvPr id="6" name="Rectangle 5">
            <a:extLst>
              <a:ext uri="{FF2B5EF4-FFF2-40B4-BE49-F238E27FC236}">
                <a16:creationId xmlns:a16="http://schemas.microsoft.com/office/drawing/2014/main" id="{B9FDBEEF-FF39-4DB8-B895-FB20D895C0CE}"/>
              </a:ext>
            </a:extLst>
          </p:cNvPr>
          <p:cNvSpPr/>
          <p:nvPr/>
        </p:nvSpPr>
        <p:spPr>
          <a:xfrm>
            <a:off x="7458491" y="4759854"/>
            <a:ext cx="1729961"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Spark Streaming</a:t>
            </a:r>
          </a:p>
        </p:txBody>
      </p:sp>
    </p:spTree>
    <p:extLst>
      <p:ext uri="{BB962C8B-B14F-4D97-AF65-F5344CB8AC3E}">
        <p14:creationId xmlns:p14="http://schemas.microsoft.com/office/powerpoint/2010/main" val="289541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436510-2E9D-4E2E-83C7-7147B2BDFCCB}"/>
              </a:ext>
            </a:extLst>
          </p:cNvPr>
          <p:cNvPicPr>
            <a:picLocks noChangeAspect="1"/>
          </p:cNvPicPr>
          <p:nvPr/>
        </p:nvPicPr>
        <p:blipFill>
          <a:blip r:embed="rId3"/>
          <a:stretch>
            <a:fillRect/>
          </a:stretch>
        </p:blipFill>
        <p:spPr>
          <a:xfrm>
            <a:off x="0" y="255492"/>
            <a:ext cx="12192000" cy="6166393"/>
          </a:xfrm>
          <a:prstGeom prst="rect">
            <a:avLst/>
          </a:prstGeom>
        </p:spPr>
      </p:pic>
    </p:spTree>
    <p:extLst>
      <p:ext uri="{BB962C8B-B14F-4D97-AF65-F5344CB8AC3E}">
        <p14:creationId xmlns:p14="http://schemas.microsoft.com/office/powerpoint/2010/main" val="425838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42" y="87562"/>
            <a:ext cx="10515600" cy="826837"/>
          </a:xfrm>
        </p:spPr>
        <p:txBody>
          <a:bodyPr>
            <a:normAutofit/>
          </a:bodyPr>
          <a:lstStyle/>
          <a:p>
            <a:r>
              <a:rPr lang="en-US" sz="3200" dirty="0">
                <a:solidFill>
                  <a:srgbClr val="FF0000"/>
                </a:solidFill>
                <a:latin typeface="Times New Roman" panose="02020603050405020304" pitchFamily="18" charset="0"/>
                <a:ea typeface="+mn-ea"/>
                <a:cs typeface="Times New Roman" panose="02020603050405020304" pitchFamily="18" charset="0"/>
              </a:rPr>
              <a:t>Parallelized Collection</a:t>
            </a:r>
          </a:p>
        </p:txBody>
      </p:sp>
      <p:sp>
        <p:nvSpPr>
          <p:cNvPr id="3" name="Content Placeholder 2"/>
          <p:cNvSpPr>
            <a:spLocks noGrp="1"/>
          </p:cNvSpPr>
          <p:nvPr>
            <p:ph idx="1"/>
          </p:nvPr>
        </p:nvSpPr>
        <p:spPr>
          <a:xfrm>
            <a:off x="240632" y="1323474"/>
            <a:ext cx="11113168" cy="4853489"/>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A collection created in the driver program can be distributed amongst worker nodes to be executed in parallel. Note that, in practice, this mechanism is rarely used. Also, it has the disadvantage of shuffling of data from the driver to the nodes in a distributed environment.</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Option 1</a:t>
            </a:r>
          </a:p>
          <a:p>
            <a:r>
              <a:rPr lang="en-US" sz="2000" dirty="0" err="1">
                <a:latin typeface="Times New Roman" panose="02020603050405020304" pitchFamily="18" charset="0"/>
                <a:cs typeface="Times New Roman" panose="02020603050405020304" pitchFamily="18" charset="0"/>
              </a:rPr>
              <a:t>val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arr</a:t>
            </a:r>
            <a:r>
              <a:rPr lang="en-US" sz="2000" dirty="0">
                <a:latin typeface="Times New Roman" panose="02020603050405020304" pitchFamily="18" charset="0"/>
                <a:cs typeface="Times New Roman" panose="02020603050405020304" pitchFamily="18" charset="0"/>
              </a:rPr>
              <a:t> = Array(20, 35, 28, 36, 73, 85)</a:t>
            </a:r>
          </a:p>
          <a:p>
            <a:pPr marL="11430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sc.parallelize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arr</a:t>
            </a:r>
            <a:r>
              <a:rPr lang="en-US" sz="2000" dirty="0">
                <a:latin typeface="Times New Roman" panose="02020603050405020304" pitchFamily="18" charset="0"/>
                <a:cs typeface="Times New Roman" panose="02020603050405020304" pitchFamily="18" charset="0"/>
              </a:rPr>
              <a:t>)</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Option 2</a:t>
            </a:r>
          </a:p>
          <a:p>
            <a:r>
              <a:rPr lang="en-US" sz="2000" dirty="0" err="1">
                <a:latin typeface="Times New Roman" panose="02020603050405020304" pitchFamily="18" charset="0"/>
                <a:cs typeface="Times New Roman" panose="02020603050405020304" pitchFamily="18" charset="0"/>
              </a:rPr>
              <a:t>val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arr</a:t>
            </a:r>
            <a:r>
              <a:rPr lang="en-US" sz="2000" dirty="0">
                <a:latin typeface="Times New Roman" panose="02020603050405020304" pitchFamily="18" charset="0"/>
                <a:cs typeface="Times New Roman" panose="02020603050405020304" pitchFamily="18" charset="0"/>
              </a:rPr>
              <a:t> = = Array(20, 35, 28, 36, 73, 85)</a:t>
            </a:r>
          </a:p>
          <a:p>
            <a:pPr marL="11430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sc.parallelize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arr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num_partitions</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64250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6BF398-F523-4ACB-9188-D3B40D8F9B23}"/>
              </a:ext>
            </a:extLst>
          </p:cNvPr>
          <p:cNvPicPr>
            <a:picLocks noChangeAspect="1"/>
          </p:cNvPicPr>
          <p:nvPr/>
        </p:nvPicPr>
        <p:blipFill>
          <a:blip r:embed="rId2"/>
          <a:stretch>
            <a:fillRect/>
          </a:stretch>
        </p:blipFill>
        <p:spPr>
          <a:xfrm>
            <a:off x="-131145" y="-129849"/>
            <a:ext cx="3388608" cy="7117698"/>
          </a:xfrm>
          <a:prstGeom prst="rect">
            <a:avLst/>
          </a:prstGeom>
        </p:spPr>
      </p:pic>
      <p:pic>
        <p:nvPicPr>
          <p:cNvPr id="5" name="Picture 4">
            <a:extLst>
              <a:ext uri="{FF2B5EF4-FFF2-40B4-BE49-F238E27FC236}">
                <a16:creationId xmlns:a16="http://schemas.microsoft.com/office/drawing/2014/main" id="{ACF4741A-13C9-4591-A904-5CAE55CBF8F1}"/>
              </a:ext>
            </a:extLst>
          </p:cNvPr>
          <p:cNvPicPr>
            <a:picLocks noChangeAspect="1"/>
          </p:cNvPicPr>
          <p:nvPr/>
        </p:nvPicPr>
        <p:blipFill>
          <a:blip r:embed="rId3"/>
          <a:stretch>
            <a:fillRect/>
          </a:stretch>
        </p:blipFill>
        <p:spPr>
          <a:xfrm>
            <a:off x="5428985" y="1381479"/>
            <a:ext cx="6991350" cy="5334000"/>
          </a:xfrm>
          <a:prstGeom prst="rect">
            <a:avLst/>
          </a:prstGeom>
        </p:spPr>
      </p:pic>
      <p:pic>
        <p:nvPicPr>
          <p:cNvPr id="6" name="Picture 5">
            <a:extLst>
              <a:ext uri="{FF2B5EF4-FFF2-40B4-BE49-F238E27FC236}">
                <a16:creationId xmlns:a16="http://schemas.microsoft.com/office/drawing/2014/main" id="{367B1A48-1835-4D6A-B384-DE29B7DE95F8}"/>
              </a:ext>
            </a:extLst>
          </p:cNvPr>
          <p:cNvPicPr>
            <a:picLocks noChangeAspect="1"/>
          </p:cNvPicPr>
          <p:nvPr/>
        </p:nvPicPr>
        <p:blipFill>
          <a:blip r:embed="rId4"/>
          <a:stretch>
            <a:fillRect/>
          </a:stretch>
        </p:blipFill>
        <p:spPr>
          <a:xfrm>
            <a:off x="3899429" y="0"/>
            <a:ext cx="2428875" cy="1181100"/>
          </a:xfrm>
          <a:prstGeom prst="rect">
            <a:avLst/>
          </a:prstGeom>
        </p:spPr>
      </p:pic>
    </p:spTree>
    <p:extLst>
      <p:ext uri="{BB962C8B-B14F-4D97-AF65-F5344CB8AC3E}">
        <p14:creationId xmlns:p14="http://schemas.microsoft.com/office/powerpoint/2010/main" val="2685495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128E3D-E726-4123-885D-F4CE769B068F}"/>
              </a:ext>
            </a:extLst>
          </p:cNvPr>
          <p:cNvPicPr>
            <a:picLocks noChangeAspect="1"/>
          </p:cNvPicPr>
          <p:nvPr/>
        </p:nvPicPr>
        <p:blipFill>
          <a:blip r:embed="rId3"/>
          <a:stretch>
            <a:fillRect/>
          </a:stretch>
        </p:blipFill>
        <p:spPr>
          <a:xfrm>
            <a:off x="203200" y="341137"/>
            <a:ext cx="4876800" cy="4324350"/>
          </a:xfrm>
          <a:prstGeom prst="rect">
            <a:avLst/>
          </a:prstGeom>
        </p:spPr>
      </p:pic>
      <p:pic>
        <p:nvPicPr>
          <p:cNvPr id="3" name="Picture 2">
            <a:extLst>
              <a:ext uri="{FF2B5EF4-FFF2-40B4-BE49-F238E27FC236}">
                <a16:creationId xmlns:a16="http://schemas.microsoft.com/office/drawing/2014/main" id="{B4303F41-0682-422C-A68B-2063C9D175D1}"/>
              </a:ext>
            </a:extLst>
          </p:cNvPr>
          <p:cNvPicPr>
            <a:picLocks noChangeAspect="1"/>
          </p:cNvPicPr>
          <p:nvPr/>
        </p:nvPicPr>
        <p:blipFill>
          <a:blip r:embed="rId4"/>
          <a:stretch>
            <a:fillRect/>
          </a:stretch>
        </p:blipFill>
        <p:spPr>
          <a:xfrm>
            <a:off x="6096000" y="4127500"/>
            <a:ext cx="3597682" cy="1912055"/>
          </a:xfrm>
          <a:prstGeom prst="rect">
            <a:avLst/>
          </a:prstGeom>
        </p:spPr>
      </p:pic>
      <p:sp>
        <p:nvSpPr>
          <p:cNvPr id="4" name="Rectangle 3">
            <a:extLst>
              <a:ext uri="{FF2B5EF4-FFF2-40B4-BE49-F238E27FC236}">
                <a16:creationId xmlns:a16="http://schemas.microsoft.com/office/drawing/2014/main" id="{8E1A7BB6-B98F-40E2-AC3F-CA3F6EED4C9D}"/>
              </a:ext>
            </a:extLst>
          </p:cNvPr>
          <p:cNvSpPr/>
          <p:nvPr/>
        </p:nvSpPr>
        <p:spPr>
          <a:xfrm>
            <a:off x="9237606" y="4296155"/>
            <a:ext cx="2685351"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Scala version of the library</a:t>
            </a:r>
          </a:p>
        </p:txBody>
      </p:sp>
    </p:spTree>
    <p:extLst>
      <p:ext uri="{BB962C8B-B14F-4D97-AF65-F5344CB8AC3E}">
        <p14:creationId xmlns:p14="http://schemas.microsoft.com/office/powerpoint/2010/main" val="4217879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5FEC9-69C4-4835-9740-A74F124FBEC9}"/>
              </a:ext>
            </a:extLst>
          </p:cNvPr>
          <p:cNvPicPr>
            <a:picLocks noChangeAspect="1"/>
          </p:cNvPicPr>
          <p:nvPr/>
        </p:nvPicPr>
        <p:blipFill>
          <a:blip r:embed="rId2"/>
          <a:stretch>
            <a:fillRect/>
          </a:stretch>
        </p:blipFill>
        <p:spPr>
          <a:xfrm>
            <a:off x="128058" y="0"/>
            <a:ext cx="5301897" cy="6135052"/>
          </a:xfrm>
          <a:prstGeom prst="rect">
            <a:avLst/>
          </a:prstGeom>
        </p:spPr>
      </p:pic>
      <p:pic>
        <p:nvPicPr>
          <p:cNvPr id="4" name="Picture 3">
            <a:extLst>
              <a:ext uri="{FF2B5EF4-FFF2-40B4-BE49-F238E27FC236}">
                <a16:creationId xmlns:a16="http://schemas.microsoft.com/office/drawing/2014/main" id="{2CEB85E8-84E5-4DAF-AA53-4966D15F5BE7}"/>
              </a:ext>
            </a:extLst>
          </p:cNvPr>
          <p:cNvPicPr>
            <a:picLocks noChangeAspect="1"/>
          </p:cNvPicPr>
          <p:nvPr/>
        </p:nvPicPr>
        <p:blipFill>
          <a:blip r:embed="rId3"/>
          <a:stretch>
            <a:fillRect/>
          </a:stretch>
        </p:blipFill>
        <p:spPr>
          <a:xfrm>
            <a:off x="6096000" y="1448752"/>
            <a:ext cx="4905375" cy="4686300"/>
          </a:xfrm>
          <a:prstGeom prst="rect">
            <a:avLst/>
          </a:prstGeom>
        </p:spPr>
      </p:pic>
    </p:spTree>
    <p:extLst>
      <p:ext uri="{BB962C8B-B14F-4D97-AF65-F5344CB8AC3E}">
        <p14:creationId xmlns:p14="http://schemas.microsoft.com/office/powerpoint/2010/main" val="3573573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2D558-9285-4119-AC2D-49723CF49CC4}"/>
              </a:ext>
            </a:extLst>
          </p:cNvPr>
          <p:cNvPicPr>
            <a:picLocks noChangeAspect="1"/>
          </p:cNvPicPr>
          <p:nvPr/>
        </p:nvPicPr>
        <p:blipFill>
          <a:blip r:embed="rId2"/>
          <a:stretch>
            <a:fillRect/>
          </a:stretch>
        </p:blipFill>
        <p:spPr>
          <a:xfrm>
            <a:off x="107244" y="0"/>
            <a:ext cx="5729111" cy="6541653"/>
          </a:xfrm>
          <a:prstGeom prst="rect">
            <a:avLst/>
          </a:prstGeom>
        </p:spPr>
      </p:pic>
      <p:pic>
        <p:nvPicPr>
          <p:cNvPr id="4" name="Picture 3">
            <a:extLst>
              <a:ext uri="{FF2B5EF4-FFF2-40B4-BE49-F238E27FC236}">
                <a16:creationId xmlns:a16="http://schemas.microsoft.com/office/drawing/2014/main" id="{B679439B-BDFE-46E1-9C7D-30A07559B248}"/>
              </a:ext>
            </a:extLst>
          </p:cNvPr>
          <p:cNvPicPr>
            <a:picLocks noChangeAspect="1"/>
          </p:cNvPicPr>
          <p:nvPr/>
        </p:nvPicPr>
        <p:blipFill>
          <a:blip r:embed="rId3"/>
          <a:stretch>
            <a:fillRect/>
          </a:stretch>
        </p:blipFill>
        <p:spPr>
          <a:xfrm>
            <a:off x="6230761" y="1390120"/>
            <a:ext cx="4991100" cy="4619625"/>
          </a:xfrm>
          <a:prstGeom prst="rect">
            <a:avLst/>
          </a:prstGeom>
        </p:spPr>
      </p:pic>
    </p:spTree>
    <p:extLst>
      <p:ext uri="{BB962C8B-B14F-4D97-AF65-F5344CB8AC3E}">
        <p14:creationId xmlns:p14="http://schemas.microsoft.com/office/powerpoint/2010/main" val="414396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190C88-4223-4A91-850B-B7C49FE7EA29}"/>
              </a:ext>
            </a:extLst>
          </p:cNvPr>
          <p:cNvPicPr>
            <a:picLocks noChangeAspect="1"/>
          </p:cNvPicPr>
          <p:nvPr/>
        </p:nvPicPr>
        <p:blipFill>
          <a:blip r:embed="rId3"/>
          <a:stretch>
            <a:fillRect/>
          </a:stretch>
        </p:blipFill>
        <p:spPr>
          <a:xfrm>
            <a:off x="9258256" y="3967515"/>
            <a:ext cx="2683623" cy="2662766"/>
          </a:xfrm>
          <a:prstGeom prst="rect">
            <a:avLst/>
          </a:prstGeom>
        </p:spPr>
      </p:pic>
      <p:pic>
        <p:nvPicPr>
          <p:cNvPr id="3" name="Picture 2">
            <a:extLst>
              <a:ext uri="{FF2B5EF4-FFF2-40B4-BE49-F238E27FC236}">
                <a16:creationId xmlns:a16="http://schemas.microsoft.com/office/drawing/2014/main" id="{9C2BC0E0-8A27-494E-BC50-8D846BF28C53}"/>
              </a:ext>
            </a:extLst>
          </p:cNvPr>
          <p:cNvPicPr>
            <a:picLocks noChangeAspect="1"/>
          </p:cNvPicPr>
          <p:nvPr/>
        </p:nvPicPr>
        <p:blipFill>
          <a:blip r:embed="rId4"/>
          <a:stretch>
            <a:fillRect/>
          </a:stretch>
        </p:blipFill>
        <p:spPr>
          <a:xfrm>
            <a:off x="0" y="90840"/>
            <a:ext cx="10353675" cy="3876675"/>
          </a:xfrm>
          <a:prstGeom prst="rect">
            <a:avLst/>
          </a:prstGeom>
        </p:spPr>
      </p:pic>
      <p:sp>
        <p:nvSpPr>
          <p:cNvPr id="4" name="Rectangle 3">
            <a:extLst>
              <a:ext uri="{FF2B5EF4-FFF2-40B4-BE49-F238E27FC236}">
                <a16:creationId xmlns:a16="http://schemas.microsoft.com/office/drawing/2014/main" id="{BFCCFF99-B185-4B07-9480-15E814F95D20}"/>
              </a:ext>
            </a:extLst>
          </p:cNvPr>
          <p:cNvSpPr/>
          <p:nvPr/>
        </p:nvSpPr>
        <p:spPr>
          <a:xfrm>
            <a:off x="7647673" y="1020423"/>
            <a:ext cx="1321900" cy="369332"/>
          </a:xfrm>
          <a:prstGeom prst="rect">
            <a:avLst/>
          </a:prstGeom>
        </p:spPr>
        <p:txBody>
          <a:bodyPr wrap="none">
            <a:spAutoFit/>
          </a:bodyPr>
          <a:lstStyle/>
          <a:p>
            <a:r>
              <a:rPr lang="en-CA" dirty="0">
                <a:solidFill>
                  <a:srgbClr val="FF0000"/>
                </a:solidFill>
              </a:rPr>
              <a:t>To create SC</a:t>
            </a:r>
          </a:p>
        </p:txBody>
      </p:sp>
    </p:spTree>
    <p:extLst>
      <p:ext uri="{BB962C8B-B14F-4D97-AF65-F5344CB8AC3E}">
        <p14:creationId xmlns:p14="http://schemas.microsoft.com/office/powerpoint/2010/main" val="360290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4C0E6-D61B-44F8-A661-B2DF9DD02B80}"/>
              </a:ext>
            </a:extLst>
          </p:cNvPr>
          <p:cNvPicPr>
            <a:picLocks noChangeAspect="1"/>
          </p:cNvPicPr>
          <p:nvPr/>
        </p:nvPicPr>
        <p:blipFill>
          <a:blip r:embed="rId2"/>
          <a:stretch>
            <a:fillRect/>
          </a:stretch>
        </p:blipFill>
        <p:spPr>
          <a:xfrm>
            <a:off x="2300816" y="745067"/>
            <a:ext cx="5308540" cy="5571773"/>
          </a:xfrm>
          <a:prstGeom prst="rect">
            <a:avLst/>
          </a:prstGeom>
        </p:spPr>
      </p:pic>
    </p:spTree>
    <p:extLst>
      <p:ext uri="{BB962C8B-B14F-4D97-AF65-F5344CB8AC3E}">
        <p14:creationId xmlns:p14="http://schemas.microsoft.com/office/powerpoint/2010/main" val="4164231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961F8-0E72-4651-B6DE-A9D01C7E84BC}"/>
              </a:ext>
            </a:extLst>
          </p:cNvPr>
          <p:cNvPicPr>
            <a:picLocks noChangeAspect="1"/>
          </p:cNvPicPr>
          <p:nvPr/>
        </p:nvPicPr>
        <p:blipFill>
          <a:blip r:embed="rId3"/>
          <a:stretch>
            <a:fillRect/>
          </a:stretch>
        </p:blipFill>
        <p:spPr>
          <a:xfrm>
            <a:off x="120744" y="0"/>
            <a:ext cx="9376646" cy="3429000"/>
          </a:xfrm>
          <a:prstGeom prst="rect">
            <a:avLst/>
          </a:prstGeom>
        </p:spPr>
      </p:pic>
      <p:pic>
        <p:nvPicPr>
          <p:cNvPr id="3" name="Picture 2">
            <a:extLst>
              <a:ext uri="{FF2B5EF4-FFF2-40B4-BE49-F238E27FC236}">
                <a16:creationId xmlns:a16="http://schemas.microsoft.com/office/drawing/2014/main" id="{82D866B0-90C8-4354-B349-EEE19DE444A3}"/>
              </a:ext>
            </a:extLst>
          </p:cNvPr>
          <p:cNvPicPr>
            <a:picLocks noChangeAspect="1"/>
          </p:cNvPicPr>
          <p:nvPr/>
        </p:nvPicPr>
        <p:blipFill>
          <a:blip r:embed="rId4"/>
          <a:stretch>
            <a:fillRect/>
          </a:stretch>
        </p:blipFill>
        <p:spPr>
          <a:xfrm>
            <a:off x="1682044" y="3657249"/>
            <a:ext cx="10069689" cy="3200751"/>
          </a:xfrm>
          <a:prstGeom prst="rect">
            <a:avLst/>
          </a:prstGeom>
        </p:spPr>
      </p:pic>
    </p:spTree>
    <p:extLst>
      <p:ext uri="{BB962C8B-B14F-4D97-AF65-F5344CB8AC3E}">
        <p14:creationId xmlns:p14="http://schemas.microsoft.com/office/powerpoint/2010/main" val="2866820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BFE371-A266-4C33-B0F4-89F8F22BADC7}"/>
              </a:ext>
            </a:extLst>
          </p:cNvPr>
          <p:cNvPicPr>
            <a:picLocks noChangeAspect="1"/>
          </p:cNvPicPr>
          <p:nvPr/>
        </p:nvPicPr>
        <p:blipFill>
          <a:blip r:embed="rId3"/>
          <a:stretch>
            <a:fillRect/>
          </a:stretch>
        </p:blipFill>
        <p:spPr>
          <a:xfrm>
            <a:off x="721784" y="1146703"/>
            <a:ext cx="10779642" cy="4172429"/>
          </a:xfrm>
          <a:prstGeom prst="rect">
            <a:avLst/>
          </a:prstGeom>
        </p:spPr>
      </p:pic>
      <p:sp>
        <p:nvSpPr>
          <p:cNvPr id="3" name="Rectangle 2">
            <a:extLst>
              <a:ext uri="{FF2B5EF4-FFF2-40B4-BE49-F238E27FC236}">
                <a16:creationId xmlns:a16="http://schemas.microsoft.com/office/drawing/2014/main" id="{3248A7CC-52AA-4BF3-9E9C-35F38AA18F73}"/>
              </a:ext>
            </a:extLst>
          </p:cNvPr>
          <p:cNvSpPr/>
          <p:nvPr/>
        </p:nvSpPr>
        <p:spPr>
          <a:xfrm>
            <a:off x="158044" y="5846764"/>
            <a:ext cx="11875911"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If we run it in the cluster then we </a:t>
            </a:r>
            <a:r>
              <a:rPr lang="en-CA" b="1" dirty="0">
                <a:solidFill>
                  <a:schemeClr val="tx1">
                    <a:lumMod val="95000"/>
                    <a:lumOff val="5000"/>
                  </a:schemeClr>
                </a:solidFill>
                <a:latin typeface="Times New Roman" panose="02020603050405020304" pitchFamily="18" charset="0"/>
                <a:cs typeface="Times New Roman" panose="02020603050405020304" pitchFamily="18" charset="0"/>
              </a:rPr>
              <a:t>should not set master </a:t>
            </a:r>
            <a:r>
              <a:rPr lang="en-CA" dirty="0">
                <a:solidFill>
                  <a:srgbClr val="FF0000"/>
                </a:solidFill>
                <a:latin typeface="Times New Roman" panose="02020603050405020304" pitchFamily="18" charset="0"/>
                <a:cs typeface="Times New Roman" panose="02020603050405020304" pitchFamily="18" charset="0"/>
              </a:rPr>
              <a:t>(because we set the master when we run the jar file)  but if I am running in the IDE we can set the master so I have to remove it and </a:t>
            </a:r>
            <a:r>
              <a:rPr lang="en-CA" b="1" dirty="0">
                <a:solidFill>
                  <a:schemeClr val="tx1">
                    <a:lumMod val="95000"/>
                    <a:lumOff val="5000"/>
                  </a:schemeClr>
                </a:solidFill>
                <a:latin typeface="Times New Roman" panose="02020603050405020304" pitchFamily="18" charset="0"/>
                <a:cs typeface="Times New Roman" panose="02020603050405020304" pitchFamily="18" charset="0"/>
              </a:rPr>
              <a:t>fix the location </a:t>
            </a:r>
            <a:r>
              <a:rPr lang="en-CA" dirty="0">
                <a:solidFill>
                  <a:srgbClr val="FF0000"/>
                </a:solidFill>
                <a:latin typeface="Times New Roman" panose="02020603050405020304" pitchFamily="18" charset="0"/>
                <a:cs typeface="Times New Roman" panose="02020603050405020304" pitchFamily="18" charset="0"/>
              </a:rPr>
              <a:t>of my file in hdfs</a:t>
            </a:r>
          </a:p>
        </p:txBody>
      </p:sp>
    </p:spTree>
    <p:extLst>
      <p:ext uri="{BB962C8B-B14F-4D97-AF65-F5344CB8AC3E}">
        <p14:creationId xmlns:p14="http://schemas.microsoft.com/office/powerpoint/2010/main" val="2824550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53AF32-B095-4884-9E42-E4600095C89B}"/>
              </a:ext>
            </a:extLst>
          </p:cNvPr>
          <p:cNvPicPr>
            <a:picLocks noChangeAspect="1"/>
          </p:cNvPicPr>
          <p:nvPr/>
        </p:nvPicPr>
        <p:blipFill>
          <a:blip r:embed="rId2"/>
          <a:stretch>
            <a:fillRect/>
          </a:stretch>
        </p:blipFill>
        <p:spPr>
          <a:xfrm>
            <a:off x="148872" y="82549"/>
            <a:ext cx="3565172" cy="6678421"/>
          </a:xfrm>
          <a:prstGeom prst="rect">
            <a:avLst/>
          </a:prstGeom>
        </p:spPr>
      </p:pic>
      <p:pic>
        <p:nvPicPr>
          <p:cNvPr id="4" name="Picture 3">
            <a:extLst>
              <a:ext uri="{FF2B5EF4-FFF2-40B4-BE49-F238E27FC236}">
                <a16:creationId xmlns:a16="http://schemas.microsoft.com/office/drawing/2014/main" id="{8A8675F9-9A10-40DC-9835-47814994C57F}"/>
              </a:ext>
            </a:extLst>
          </p:cNvPr>
          <p:cNvPicPr>
            <a:picLocks noChangeAspect="1"/>
          </p:cNvPicPr>
          <p:nvPr/>
        </p:nvPicPr>
        <p:blipFill>
          <a:blip r:embed="rId3"/>
          <a:stretch>
            <a:fillRect/>
          </a:stretch>
        </p:blipFill>
        <p:spPr>
          <a:xfrm>
            <a:off x="4649258" y="1026054"/>
            <a:ext cx="4857750" cy="5076825"/>
          </a:xfrm>
          <a:prstGeom prst="rect">
            <a:avLst/>
          </a:prstGeom>
        </p:spPr>
      </p:pic>
    </p:spTree>
    <p:extLst>
      <p:ext uri="{BB962C8B-B14F-4D97-AF65-F5344CB8AC3E}">
        <p14:creationId xmlns:p14="http://schemas.microsoft.com/office/powerpoint/2010/main" val="2924886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B85AE1-09FA-41B4-8F09-F47DE219C9CF}"/>
              </a:ext>
            </a:extLst>
          </p:cNvPr>
          <p:cNvPicPr>
            <a:picLocks noChangeAspect="1"/>
          </p:cNvPicPr>
          <p:nvPr/>
        </p:nvPicPr>
        <p:blipFill>
          <a:blip r:embed="rId2"/>
          <a:stretch>
            <a:fillRect/>
          </a:stretch>
        </p:blipFill>
        <p:spPr>
          <a:xfrm>
            <a:off x="649993" y="476250"/>
            <a:ext cx="4886325" cy="5905500"/>
          </a:xfrm>
          <a:prstGeom prst="rect">
            <a:avLst/>
          </a:prstGeom>
        </p:spPr>
      </p:pic>
      <p:pic>
        <p:nvPicPr>
          <p:cNvPr id="3" name="Picture 2">
            <a:extLst>
              <a:ext uri="{FF2B5EF4-FFF2-40B4-BE49-F238E27FC236}">
                <a16:creationId xmlns:a16="http://schemas.microsoft.com/office/drawing/2014/main" id="{DADDEF72-26C1-4632-ACFF-A22E30E543BF}"/>
              </a:ext>
            </a:extLst>
          </p:cNvPr>
          <p:cNvPicPr>
            <a:picLocks noChangeAspect="1"/>
          </p:cNvPicPr>
          <p:nvPr/>
        </p:nvPicPr>
        <p:blipFill>
          <a:blip r:embed="rId3"/>
          <a:stretch>
            <a:fillRect/>
          </a:stretch>
        </p:blipFill>
        <p:spPr>
          <a:xfrm>
            <a:off x="5975525" y="309562"/>
            <a:ext cx="5343525" cy="6238875"/>
          </a:xfrm>
          <a:prstGeom prst="rect">
            <a:avLst/>
          </a:prstGeom>
        </p:spPr>
      </p:pic>
    </p:spTree>
    <p:extLst>
      <p:ext uri="{BB962C8B-B14F-4D97-AF65-F5344CB8AC3E}">
        <p14:creationId xmlns:p14="http://schemas.microsoft.com/office/powerpoint/2010/main" val="1765601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F720FA-D454-4522-9025-725D409E2F91}"/>
              </a:ext>
            </a:extLst>
          </p:cNvPr>
          <p:cNvPicPr>
            <a:picLocks noChangeAspect="1"/>
          </p:cNvPicPr>
          <p:nvPr/>
        </p:nvPicPr>
        <p:blipFill>
          <a:blip r:embed="rId3"/>
          <a:stretch>
            <a:fillRect/>
          </a:stretch>
        </p:blipFill>
        <p:spPr>
          <a:xfrm>
            <a:off x="644441" y="1847599"/>
            <a:ext cx="3876675" cy="828675"/>
          </a:xfrm>
          <a:prstGeom prst="rect">
            <a:avLst/>
          </a:prstGeom>
        </p:spPr>
      </p:pic>
      <p:pic>
        <p:nvPicPr>
          <p:cNvPr id="3" name="Picture 2">
            <a:extLst>
              <a:ext uri="{FF2B5EF4-FFF2-40B4-BE49-F238E27FC236}">
                <a16:creationId xmlns:a16="http://schemas.microsoft.com/office/drawing/2014/main" id="{467A0A09-B1C1-4687-ACC5-A2FF9CA6FA9B}"/>
              </a:ext>
            </a:extLst>
          </p:cNvPr>
          <p:cNvPicPr>
            <a:picLocks noChangeAspect="1"/>
          </p:cNvPicPr>
          <p:nvPr/>
        </p:nvPicPr>
        <p:blipFill>
          <a:blip r:embed="rId4"/>
          <a:stretch>
            <a:fillRect/>
          </a:stretch>
        </p:blipFill>
        <p:spPr>
          <a:xfrm>
            <a:off x="542424" y="3429000"/>
            <a:ext cx="10553700" cy="904875"/>
          </a:xfrm>
          <a:prstGeom prst="rect">
            <a:avLst/>
          </a:prstGeom>
        </p:spPr>
      </p:pic>
      <p:pic>
        <p:nvPicPr>
          <p:cNvPr id="4" name="Picture 3">
            <a:extLst>
              <a:ext uri="{FF2B5EF4-FFF2-40B4-BE49-F238E27FC236}">
                <a16:creationId xmlns:a16="http://schemas.microsoft.com/office/drawing/2014/main" id="{8F6C9E66-37B7-4D61-BD37-62519C6D9167}"/>
              </a:ext>
            </a:extLst>
          </p:cNvPr>
          <p:cNvPicPr>
            <a:picLocks noChangeAspect="1"/>
          </p:cNvPicPr>
          <p:nvPr/>
        </p:nvPicPr>
        <p:blipFill>
          <a:blip r:embed="rId5"/>
          <a:stretch>
            <a:fillRect/>
          </a:stretch>
        </p:blipFill>
        <p:spPr>
          <a:xfrm>
            <a:off x="542424" y="5086601"/>
            <a:ext cx="4819650" cy="885825"/>
          </a:xfrm>
          <a:prstGeom prst="rect">
            <a:avLst/>
          </a:prstGeom>
        </p:spPr>
      </p:pic>
    </p:spTree>
    <p:extLst>
      <p:ext uri="{BB962C8B-B14F-4D97-AF65-F5344CB8AC3E}">
        <p14:creationId xmlns:p14="http://schemas.microsoft.com/office/powerpoint/2010/main" val="925148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4ACF4-B19C-4A8F-A116-BB493F5BE99C}"/>
              </a:ext>
            </a:extLst>
          </p:cNvPr>
          <p:cNvPicPr>
            <a:picLocks noChangeAspect="1"/>
          </p:cNvPicPr>
          <p:nvPr/>
        </p:nvPicPr>
        <p:blipFill>
          <a:blip r:embed="rId3"/>
          <a:stretch>
            <a:fillRect/>
          </a:stretch>
        </p:blipFill>
        <p:spPr>
          <a:xfrm>
            <a:off x="91545" y="280987"/>
            <a:ext cx="5438775" cy="6296025"/>
          </a:xfrm>
          <a:prstGeom prst="rect">
            <a:avLst/>
          </a:prstGeom>
        </p:spPr>
      </p:pic>
      <p:pic>
        <p:nvPicPr>
          <p:cNvPr id="5" name="Picture 4">
            <a:extLst>
              <a:ext uri="{FF2B5EF4-FFF2-40B4-BE49-F238E27FC236}">
                <a16:creationId xmlns:a16="http://schemas.microsoft.com/office/drawing/2014/main" id="{68BA85E3-16B9-4821-8D24-210268C96E33}"/>
              </a:ext>
            </a:extLst>
          </p:cNvPr>
          <p:cNvPicPr>
            <a:picLocks noChangeAspect="1"/>
          </p:cNvPicPr>
          <p:nvPr/>
        </p:nvPicPr>
        <p:blipFill>
          <a:blip r:embed="rId4"/>
          <a:stretch>
            <a:fillRect/>
          </a:stretch>
        </p:blipFill>
        <p:spPr>
          <a:xfrm>
            <a:off x="5702476" y="3513314"/>
            <a:ext cx="6296025" cy="1276350"/>
          </a:xfrm>
          <a:prstGeom prst="rect">
            <a:avLst/>
          </a:prstGeom>
        </p:spPr>
      </p:pic>
    </p:spTree>
    <p:extLst>
      <p:ext uri="{BB962C8B-B14F-4D97-AF65-F5344CB8AC3E}">
        <p14:creationId xmlns:p14="http://schemas.microsoft.com/office/powerpoint/2010/main" val="3757793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B7B74E-1CFB-4B0C-AB7C-684B2E152771}"/>
              </a:ext>
            </a:extLst>
          </p:cNvPr>
          <p:cNvPicPr>
            <a:picLocks noChangeAspect="1"/>
          </p:cNvPicPr>
          <p:nvPr/>
        </p:nvPicPr>
        <p:blipFill>
          <a:blip r:embed="rId2"/>
          <a:stretch>
            <a:fillRect/>
          </a:stretch>
        </p:blipFill>
        <p:spPr>
          <a:xfrm>
            <a:off x="4766311" y="1896034"/>
            <a:ext cx="7188123" cy="4734485"/>
          </a:xfrm>
          <a:prstGeom prst="rect">
            <a:avLst/>
          </a:prstGeom>
        </p:spPr>
      </p:pic>
      <p:pic>
        <p:nvPicPr>
          <p:cNvPr id="5" name="Picture 4">
            <a:extLst>
              <a:ext uri="{FF2B5EF4-FFF2-40B4-BE49-F238E27FC236}">
                <a16:creationId xmlns:a16="http://schemas.microsoft.com/office/drawing/2014/main" id="{2D2C021A-75DA-4945-A634-13DA98C3A5C5}"/>
              </a:ext>
            </a:extLst>
          </p:cNvPr>
          <p:cNvPicPr>
            <a:picLocks noChangeAspect="1"/>
          </p:cNvPicPr>
          <p:nvPr/>
        </p:nvPicPr>
        <p:blipFill>
          <a:blip r:embed="rId3"/>
          <a:stretch>
            <a:fillRect/>
          </a:stretch>
        </p:blipFill>
        <p:spPr>
          <a:xfrm>
            <a:off x="237565" y="185457"/>
            <a:ext cx="4409592" cy="2598084"/>
          </a:xfrm>
          <a:prstGeom prst="rect">
            <a:avLst/>
          </a:prstGeom>
        </p:spPr>
      </p:pic>
    </p:spTree>
    <p:extLst>
      <p:ext uri="{BB962C8B-B14F-4D97-AF65-F5344CB8AC3E}">
        <p14:creationId xmlns:p14="http://schemas.microsoft.com/office/powerpoint/2010/main" val="1485153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83A097-DC08-41D2-B4C4-614CA9016FC9}"/>
              </a:ext>
            </a:extLst>
          </p:cNvPr>
          <p:cNvPicPr>
            <a:picLocks noChangeAspect="1"/>
          </p:cNvPicPr>
          <p:nvPr/>
        </p:nvPicPr>
        <p:blipFill>
          <a:blip r:embed="rId2"/>
          <a:stretch>
            <a:fillRect/>
          </a:stretch>
        </p:blipFill>
        <p:spPr>
          <a:xfrm>
            <a:off x="0" y="1848729"/>
            <a:ext cx="12192000" cy="3160542"/>
          </a:xfrm>
          <a:prstGeom prst="rect">
            <a:avLst/>
          </a:prstGeom>
        </p:spPr>
      </p:pic>
    </p:spTree>
    <p:extLst>
      <p:ext uri="{BB962C8B-B14F-4D97-AF65-F5344CB8AC3E}">
        <p14:creationId xmlns:p14="http://schemas.microsoft.com/office/powerpoint/2010/main" val="2783442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B395F-E331-4DF4-BBD4-23865E1BEBF5}"/>
              </a:ext>
            </a:extLst>
          </p:cNvPr>
          <p:cNvPicPr>
            <a:picLocks noChangeAspect="1"/>
          </p:cNvPicPr>
          <p:nvPr/>
        </p:nvPicPr>
        <p:blipFill>
          <a:blip r:embed="rId3"/>
          <a:stretch>
            <a:fillRect/>
          </a:stretch>
        </p:blipFill>
        <p:spPr>
          <a:xfrm>
            <a:off x="121024" y="451855"/>
            <a:ext cx="12070976" cy="5308829"/>
          </a:xfrm>
          <a:prstGeom prst="rect">
            <a:avLst/>
          </a:prstGeom>
        </p:spPr>
      </p:pic>
    </p:spTree>
    <p:extLst>
      <p:ext uri="{BB962C8B-B14F-4D97-AF65-F5344CB8AC3E}">
        <p14:creationId xmlns:p14="http://schemas.microsoft.com/office/powerpoint/2010/main" val="2853978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C1728-4F10-4E51-9D6E-EE7F75F41D8E}"/>
              </a:ext>
            </a:extLst>
          </p:cNvPr>
          <p:cNvPicPr>
            <a:picLocks noChangeAspect="1"/>
          </p:cNvPicPr>
          <p:nvPr/>
        </p:nvPicPr>
        <p:blipFill>
          <a:blip r:embed="rId2"/>
          <a:stretch>
            <a:fillRect/>
          </a:stretch>
        </p:blipFill>
        <p:spPr>
          <a:xfrm>
            <a:off x="0" y="397555"/>
            <a:ext cx="12192000" cy="6062890"/>
          </a:xfrm>
          <a:prstGeom prst="rect">
            <a:avLst/>
          </a:prstGeom>
        </p:spPr>
      </p:pic>
    </p:spTree>
    <p:extLst>
      <p:ext uri="{BB962C8B-B14F-4D97-AF65-F5344CB8AC3E}">
        <p14:creationId xmlns:p14="http://schemas.microsoft.com/office/powerpoint/2010/main" val="1206015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FC458F-D718-455C-8C72-BD54C468A9B6}"/>
              </a:ext>
            </a:extLst>
          </p:cNvPr>
          <p:cNvPicPr>
            <a:picLocks noChangeAspect="1"/>
          </p:cNvPicPr>
          <p:nvPr/>
        </p:nvPicPr>
        <p:blipFill>
          <a:blip r:embed="rId3"/>
          <a:stretch>
            <a:fillRect/>
          </a:stretch>
        </p:blipFill>
        <p:spPr>
          <a:xfrm>
            <a:off x="434163" y="0"/>
            <a:ext cx="11323674" cy="6858000"/>
          </a:xfrm>
          <a:prstGeom prst="rect">
            <a:avLst/>
          </a:prstGeom>
        </p:spPr>
      </p:pic>
    </p:spTree>
    <p:extLst>
      <p:ext uri="{BB962C8B-B14F-4D97-AF65-F5344CB8AC3E}">
        <p14:creationId xmlns:p14="http://schemas.microsoft.com/office/powerpoint/2010/main" val="3270757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676DB-F095-4B9C-A0B5-637C4EECA81D}"/>
              </a:ext>
            </a:extLst>
          </p:cNvPr>
          <p:cNvPicPr>
            <a:picLocks noChangeAspect="1"/>
          </p:cNvPicPr>
          <p:nvPr/>
        </p:nvPicPr>
        <p:blipFill>
          <a:blip r:embed="rId3"/>
          <a:stretch>
            <a:fillRect/>
          </a:stretch>
        </p:blipFill>
        <p:spPr>
          <a:xfrm>
            <a:off x="1205393" y="0"/>
            <a:ext cx="9781213" cy="6858000"/>
          </a:xfrm>
          <a:prstGeom prst="rect">
            <a:avLst/>
          </a:prstGeom>
        </p:spPr>
      </p:pic>
    </p:spTree>
    <p:extLst>
      <p:ext uri="{BB962C8B-B14F-4D97-AF65-F5344CB8AC3E}">
        <p14:creationId xmlns:p14="http://schemas.microsoft.com/office/powerpoint/2010/main" val="779116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A4746E-48EA-4A6A-90C1-3868F6BAC49B}"/>
              </a:ext>
            </a:extLst>
          </p:cNvPr>
          <p:cNvPicPr>
            <a:picLocks noChangeAspect="1"/>
          </p:cNvPicPr>
          <p:nvPr/>
        </p:nvPicPr>
        <p:blipFill>
          <a:blip r:embed="rId2"/>
          <a:stretch>
            <a:fillRect/>
          </a:stretch>
        </p:blipFill>
        <p:spPr>
          <a:xfrm>
            <a:off x="433957" y="0"/>
            <a:ext cx="11324085" cy="6858000"/>
          </a:xfrm>
          <a:prstGeom prst="rect">
            <a:avLst/>
          </a:prstGeom>
        </p:spPr>
      </p:pic>
    </p:spTree>
    <p:extLst>
      <p:ext uri="{BB962C8B-B14F-4D97-AF65-F5344CB8AC3E}">
        <p14:creationId xmlns:p14="http://schemas.microsoft.com/office/powerpoint/2010/main" val="484169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8BE438-E98F-4B87-BD64-C6FBB0FE6133}"/>
              </a:ext>
            </a:extLst>
          </p:cNvPr>
          <p:cNvPicPr>
            <a:picLocks noChangeAspect="1"/>
          </p:cNvPicPr>
          <p:nvPr/>
        </p:nvPicPr>
        <p:blipFill>
          <a:blip r:embed="rId2"/>
          <a:stretch>
            <a:fillRect/>
          </a:stretch>
        </p:blipFill>
        <p:spPr>
          <a:xfrm>
            <a:off x="900112" y="1400175"/>
            <a:ext cx="10391775" cy="4057650"/>
          </a:xfrm>
          <a:prstGeom prst="rect">
            <a:avLst/>
          </a:prstGeom>
        </p:spPr>
      </p:pic>
    </p:spTree>
    <p:extLst>
      <p:ext uri="{BB962C8B-B14F-4D97-AF65-F5344CB8AC3E}">
        <p14:creationId xmlns:p14="http://schemas.microsoft.com/office/powerpoint/2010/main" val="1174374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DF0B0E-5B2D-4403-BF8C-CA7ADF8E6C02}"/>
              </a:ext>
            </a:extLst>
          </p:cNvPr>
          <p:cNvPicPr>
            <a:picLocks noChangeAspect="1"/>
          </p:cNvPicPr>
          <p:nvPr/>
        </p:nvPicPr>
        <p:blipFill>
          <a:blip r:embed="rId3"/>
          <a:stretch>
            <a:fillRect/>
          </a:stretch>
        </p:blipFill>
        <p:spPr>
          <a:xfrm>
            <a:off x="5200086" y="213730"/>
            <a:ext cx="6820929" cy="3996551"/>
          </a:xfrm>
          <a:prstGeom prst="rect">
            <a:avLst/>
          </a:prstGeom>
        </p:spPr>
      </p:pic>
      <p:pic>
        <p:nvPicPr>
          <p:cNvPr id="5" name="Picture 4">
            <a:extLst>
              <a:ext uri="{FF2B5EF4-FFF2-40B4-BE49-F238E27FC236}">
                <a16:creationId xmlns:a16="http://schemas.microsoft.com/office/drawing/2014/main" id="{EE73D4D2-7238-4D0A-95B6-8F0516D1F4B3}"/>
              </a:ext>
            </a:extLst>
          </p:cNvPr>
          <p:cNvPicPr>
            <a:picLocks noChangeAspect="1"/>
          </p:cNvPicPr>
          <p:nvPr/>
        </p:nvPicPr>
        <p:blipFill>
          <a:blip r:embed="rId4"/>
          <a:stretch>
            <a:fillRect/>
          </a:stretch>
        </p:blipFill>
        <p:spPr>
          <a:xfrm>
            <a:off x="2018893" y="4210281"/>
            <a:ext cx="8154214" cy="2596035"/>
          </a:xfrm>
          <a:prstGeom prst="rect">
            <a:avLst/>
          </a:prstGeom>
        </p:spPr>
      </p:pic>
      <p:sp>
        <p:nvSpPr>
          <p:cNvPr id="6" name="Rectangle 5">
            <a:extLst>
              <a:ext uri="{FF2B5EF4-FFF2-40B4-BE49-F238E27FC236}">
                <a16:creationId xmlns:a16="http://schemas.microsoft.com/office/drawing/2014/main" id="{A823E242-84A7-4B92-9909-C58B697D1ED9}"/>
              </a:ext>
            </a:extLst>
          </p:cNvPr>
          <p:cNvSpPr/>
          <p:nvPr/>
        </p:nvSpPr>
        <p:spPr>
          <a:xfrm>
            <a:off x="452756" y="333865"/>
            <a:ext cx="1632178" cy="584775"/>
          </a:xfrm>
          <a:prstGeom prst="rect">
            <a:avLst/>
          </a:prstGeom>
        </p:spPr>
        <p:txBody>
          <a:bodyPr wrap="none">
            <a:spAutoFit/>
          </a:bodyPr>
          <a:lstStyle/>
          <a:p>
            <a:r>
              <a:rPr lang="en-CA" sz="3200" b="1" dirty="0">
                <a:solidFill>
                  <a:srgbClr val="FF0000"/>
                </a:solidFill>
                <a:latin typeface="Times New Roman" panose="02020603050405020304" pitchFamily="18" charset="0"/>
                <a:cs typeface="Times New Roman" panose="02020603050405020304" pitchFamily="18" charset="0"/>
              </a:rPr>
              <a:t>key pair</a:t>
            </a:r>
          </a:p>
        </p:txBody>
      </p:sp>
      <p:sp>
        <p:nvSpPr>
          <p:cNvPr id="7" name="Rectangle 6">
            <a:extLst>
              <a:ext uri="{FF2B5EF4-FFF2-40B4-BE49-F238E27FC236}">
                <a16:creationId xmlns:a16="http://schemas.microsoft.com/office/drawing/2014/main" id="{55E90CD3-A58C-4BE7-BC4A-5F8781C9A830}"/>
              </a:ext>
            </a:extLst>
          </p:cNvPr>
          <p:cNvSpPr/>
          <p:nvPr/>
        </p:nvSpPr>
        <p:spPr>
          <a:xfrm>
            <a:off x="170985" y="1242509"/>
            <a:ext cx="4902820"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'AWS - SSH Connections Command Line and Webservices V1.0 -PDF document'</a:t>
            </a:r>
          </a:p>
        </p:txBody>
      </p:sp>
    </p:spTree>
    <p:extLst>
      <p:ext uri="{BB962C8B-B14F-4D97-AF65-F5344CB8AC3E}">
        <p14:creationId xmlns:p14="http://schemas.microsoft.com/office/powerpoint/2010/main" val="212635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5AE8EC-33C5-4F0C-B29D-0955181E2934}"/>
              </a:ext>
            </a:extLst>
          </p:cNvPr>
          <p:cNvPicPr>
            <a:picLocks noChangeAspect="1"/>
          </p:cNvPicPr>
          <p:nvPr/>
        </p:nvPicPr>
        <p:blipFill>
          <a:blip r:embed="rId3"/>
          <a:stretch>
            <a:fillRect/>
          </a:stretch>
        </p:blipFill>
        <p:spPr>
          <a:xfrm>
            <a:off x="983581" y="773930"/>
            <a:ext cx="8877300" cy="1524000"/>
          </a:xfrm>
          <a:prstGeom prst="rect">
            <a:avLst/>
          </a:prstGeom>
        </p:spPr>
      </p:pic>
      <p:pic>
        <p:nvPicPr>
          <p:cNvPr id="3" name="Picture 2">
            <a:extLst>
              <a:ext uri="{FF2B5EF4-FFF2-40B4-BE49-F238E27FC236}">
                <a16:creationId xmlns:a16="http://schemas.microsoft.com/office/drawing/2014/main" id="{972EB4CE-EB3E-41B9-9D8E-1560515447CE}"/>
              </a:ext>
            </a:extLst>
          </p:cNvPr>
          <p:cNvPicPr>
            <a:picLocks noChangeAspect="1"/>
          </p:cNvPicPr>
          <p:nvPr/>
        </p:nvPicPr>
        <p:blipFill>
          <a:blip r:embed="rId4"/>
          <a:stretch>
            <a:fillRect/>
          </a:stretch>
        </p:blipFill>
        <p:spPr>
          <a:xfrm>
            <a:off x="983581" y="2838691"/>
            <a:ext cx="3648075" cy="971550"/>
          </a:xfrm>
          <a:prstGeom prst="rect">
            <a:avLst/>
          </a:prstGeom>
        </p:spPr>
      </p:pic>
      <p:pic>
        <p:nvPicPr>
          <p:cNvPr id="4" name="Picture 3">
            <a:extLst>
              <a:ext uri="{FF2B5EF4-FFF2-40B4-BE49-F238E27FC236}">
                <a16:creationId xmlns:a16="http://schemas.microsoft.com/office/drawing/2014/main" id="{41E7270B-A73B-4744-95F9-DFB382EA543F}"/>
              </a:ext>
            </a:extLst>
          </p:cNvPr>
          <p:cNvPicPr>
            <a:picLocks noChangeAspect="1"/>
          </p:cNvPicPr>
          <p:nvPr/>
        </p:nvPicPr>
        <p:blipFill>
          <a:blip r:embed="rId5"/>
          <a:stretch>
            <a:fillRect/>
          </a:stretch>
        </p:blipFill>
        <p:spPr>
          <a:xfrm>
            <a:off x="983581" y="4654838"/>
            <a:ext cx="10344150" cy="1466850"/>
          </a:xfrm>
          <a:prstGeom prst="rect">
            <a:avLst/>
          </a:prstGeom>
        </p:spPr>
      </p:pic>
      <p:sp>
        <p:nvSpPr>
          <p:cNvPr id="6" name="Rectangle 5">
            <a:extLst>
              <a:ext uri="{FF2B5EF4-FFF2-40B4-BE49-F238E27FC236}">
                <a16:creationId xmlns:a16="http://schemas.microsoft.com/office/drawing/2014/main" id="{8BD884CA-8233-4BE8-9063-98745A90CF5C}"/>
              </a:ext>
            </a:extLst>
          </p:cNvPr>
          <p:cNvSpPr/>
          <p:nvPr/>
        </p:nvSpPr>
        <p:spPr>
          <a:xfrm>
            <a:off x="4631656" y="2124137"/>
            <a:ext cx="7358783" cy="1477328"/>
          </a:xfrm>
          <a:prstGeom prst="rect">
            <a:avLst/>
          </a:prstGeom>
        </p:spPr>
        <p:txBody>
          <a:bodyPr wrap="square">
            <a:spAutoFit/>
          </a:bodyPr>
          <a:lstStyle/>
          <a:p>
            <a:r>
              <a:rPr lang="en-CA" dirty="0"/>
              <a:t>partition 1 has 100 records    - 1 minute     </a:t>
            </a:r>
          </a:p>
          <a:p>
            <a:pPr lvl="0">
              <a:defRPr/>
            </a:pPr>
            <a:r>
              <a:rPr lang="en-CA" dirty="0"/>
              <a:t> partition 2 has 5 records        - 5 second</a:t>
            </a:r>
          </a:p>
          <a:p>
            <a:pPr>
              <a:defRPr/>
            </a:pPr>
            <a:r>
              <a:rPr lang="en-CA" dirty="0"/>
              <a:t> partition 3 has 0 records   -  (one CPU core and some memory are allocated)</a:t>
            </a:r>
          </a:p>
          <a:p>
            <a:pPr>
              <a:defRPr/>
            </a:pPr>
            <a:r>
              <a:rPr lang="en-CA" dirty="0"/>
              <a:t>partition 4 has 50 records   - 30 second</a:t>
            </a:r>
          </a:p>
          <a:p>
            <a:pPr lvl="0">
              <a:defRPr/>
            </a:pPr>
            <a:endParaRPr lang="en-CA" dirty="0"/>
          </a:p>
        </p:txBody>
      </p:sp>
      <p:sp>
        <p:nvSpPr>
          <p:cNvPr id="8" name="Rectangle 7">
            <a:extLst>
              <a:ext uri="{FF2B5EF4-FFF2-40B4-BE49-F238E27FC236}">
                <a16:creationId xmlns:a16="http://schemas.microsoft.com/office/drawing/2014/main" id="{CE873F8F-9926-48D0-BD97-F22DC126D2B6}"/>
              </a:ext>
            </a:extLst>
          </p:cNvPr>
          <p:cNvSpPr/>
          <p:nvPr/>
        </p:nvSpPr>
        <p:spPr>
          <a:xfrm>
            <a:off x="4994787" y="3474311"/>
            <a:ext cx="3500284" cy="923330"/>
          </a:xfrm>
          <a:prstGeom prst="rect">
            <a:avLst/>
          </a:prstGeom>
        </p:spPr>
        <p:txBody>
          <a:bodyPr wrap="square">
            <a:spAutoFit/>
          </a:bodyPr>
          <a:lstStyle/>
          <a:p>
            <a:r>
              <a:rPr lang="en-CA" dirty="0"/>
              <a:t>Node 1 -50    30 second</a:t>
            </a:r>
          </a:p>
          <a:p>
            <a:pPr lvl="0">
              <a:defRPr/>
            </a:pPr>
            <a:r>
              <a:rPr lang="en-CA" dirty="0"/>
              <a:t>Node 2 – 50    30 second</a:t>
            </a:r>
          </a:p>
          <a:p>
            <a:pPr lvl="0">
              <a:defRPr/>
            </a:pPr>
            <a:r>
              <a:rPr lang="en-CA" dirty="0"/>
              <a:t>Node 3 – 55    30 second</a:t>
            </a:r>
          </a:p>
        </p:txBody>
      </p:sp>
    </p:spTree>
    <p:extLst>
      <p:ext uri="{BB962C8B-B14F-4D97-AF65-F5344CB8AC3E}">
        <p14:creationId xmlns:p14="http://schemas.microsoft.com/office/powerpoint/2010/main" val="24937057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139AF3-C994-410B-BA94-7C976878872D}"/>
              </a:ext>
            </a:extLst>
          </p:cNvPr>
          <p:cNvPicPr>
            <a:picLocks noChangeAspect="1"/>
          </p:cNvPicPr>
          <p:nvPr/>
        </p:nvPicPr>
        <p:blipFill>
          <a:blip r:embed="rId2"/>
          <a:stretch>
            <a:fillRect/>
          </a:stretch>
        </p:blipFill>
        <p:spPr>
          <a:xfrm>
            <a:off x="1504950" y="671512"/>
            <a:ext cx="9182100" cy="5514975"/>
          </a:xfrm>
          <a:prstGeom prst="rect">
            <a:avLst/>
          </a:prstGeom>
        </p:spPr>
      </p:pic>
    </p:spTree>
    <p:extLst>
      <p:ext uri="{BB962C8B-B14F-4D97-AF65-F5344CB8AC3E}">
        <p14:creationId xmlns:p14="http://schemas.microsoft.com/office/powerpoint/2010/main" val="614917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FA199-F61A-41C0-A926-AB9181ABEB5D}"/>
              </a:ext>
            </a:extLst>
          </p:cNvPr>
          <p:cNvPicPr>
            <a:picLocks noChangeAspect="1"/>
          </p:cNvPicPr>
          <p:nvPr/>
        </p:nvPicPr>
        <p:blipFill>
          <a:blip r:embed="rId2"/>
          <a:stretch>
            <a:fillRect/>
          </a:stretch>
        </p:blipFill>
        <p:spPr>
          <a:xfrm>
            <a:off x="1381125" y="1052512"/>
            <a:ext cx="9429750" cy="4752975"/>
          </a:xfrm>
          <a:prstGeom prst="rect">
            <a:avLst/>
          </a:prstGeom>
        </p:spPr>
      </p:pic>
    </p:spTree>
    <p:extLst>
      <p:ext uri="{BB962C8B-B14F-4D97-AF65-F5344CB8AC3E}">
        <p14:creationId xmlns:p14="http://schemas.microsoft.com/office/powerpoint/2010/main" val="1845394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668236-828E-4204-AC59-4806D9862549}"/>
              </a:ext>
            </a:extLst>
          </p:cNvPr>
          <p:cNvPicPr>
            <a:picLocks noChangeAspect="1"/>
          </p:cNvPicPr>
          <p:nvPr/>
        </p:nvPicPr>
        <p:blipFill>
          <a:blip r:embed="rId2"/>
          <a:stretch>
            <a:fillRect/>
          </a:stretch>
        </p:blipFill>
        <p:spPr>
          <a:xfrm>
            <a:off x="1276350" y="1176337"/>
            <a:ext cx="9639300" cy="4505325"/>
          </a:xfrm>
          <a:prstGeom prst="rect">
            <a:avLst/>
          </a:prstGeom>
        </p:spPr>
      </p:pic>
    </p:spTree>
    <p:extLst>
      <p:ext uri="{BB962C8B-B14F-4D97-AF65-F5344CB8AC3E}">
        <p14:creationId xmlns:p14="http://schemas.microsoft.com/office/powerpoint/2010/main" val="20322752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1435F-6D06-4C09-A043-C31CB70AAB59}"/>
              </a:ext>
            </a:extLst>
          </p:cNvPr>
          <p:cNvPicPr>
            <a:picLocks noChangeAspect="1"/>
          </p:cNvPicPr>
          <p:nvPr/>
        </p:nvPicPr>
        <p:blipFill>
          <a:blip r:embed="rId2"/>
          <a:stretch>
            <a:fillRect/>
          </a:stretch>
        </p:blipFill>
        <p:spPr>
          <a:xfrm>
            <a:off x="680829" y="0"/>
            <a:ext cx="10676106" cy="6858000"/>
          </a:xfrm>
          <a:prstGeom prst="rect">
            <a:avLst/>
          </a:prstGeom>
        </p:spPr>
      </p:pic>
    </p:spTree>
    <p:extLst>
      <p:ext uri="{BB962C8B-B14F-4D97-AF65-F5344CB8AC3E}">
        <p14:creationId xmlns:p14="http://schemas.microsoft.com/office/powerpoint/2010/main" val="2913591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E584CE-903F-4D37-8158-8694F43749AE}"/>
              </a:ext>
            </a:extLst>
          </p:cNvPr>
          <p:cNvPicPr>
            <a:picLocks noChangeAspect="1"/>
          </p:cNvPicPr>
          <p:nvPr/>
        </p:nvPicPr>
        <p:blipFill>
          <a:blip r:embed="rId3"/>
          <a:stretch>
            <a:fillRect/>
          </a:stretch>
        </p:blipFill>
        <p:spPr>
          <a:xfrm>
            <a:off x="0" y="167373"/>
            <a:ext cx="12192000" cy="6523254"/>
          </a:xfrm>
          <a:prstGeom prst="rect">
            <a:avLst/>
          </a:prstGeom>
        </p:spPr>
      </p:pic>
    </p:spTree>
    <p:extLst>
      <p:ext uri="{BB962C8B-B14F-4D97-AF65-F5344CB8AC3E}">
        <p14:creationId xmlns:p14="http://schemas.microsoft.com/office/powerpoint/2010/main" val="3489426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3B5FDF-7610-4C18-A973-F899ABDF66AA}"/>
              </a:ext>
            </a:extLst>
          </p:cNvPr>
          <p:cNvPicPr>
            <a:picLocks noChangeAspect="1"/>
          </p:cNvPicPr>
          <p:nvPr/>
        </p:nvPicPr>
        <p:blipFill>
          <a:blip r:embed="rId2"/>
          <a:stretch>
            <a:fillRect/>
          </a:stretch>
        </p:blipFill>
        <p:spPr>
          <a:xfrm>
            <a:off x="720565" y="0"/>
            <a:ext cx="10750870" cy="6858000"/>
          </a:xfrm>
          <a:prstGeom prst="rect">
            <a:avLst/>
          </a:prstGeom>
        </p:spPr>
      </p:pic>
    </p:spTree>
    <p:extLst>
      <p:ext uri="{BB962C8B-B14F-4D97-AF65-F5344CB8AC3E}">
        <p14:creationId xmlns:p14="http://schemas.microsoft.com/office/powerpoint/2010/main" val="24133141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0670CE-FA25-4168-B3C0-5933D1107346}"/>
              </a:ext>
            </a:extLst>
          </p:cNvPr>
          <p:cNvPicPr>
            <a:picLocks noChangeAspect="1"/>
          </p:cNvPicPr>
          <p:nvPr/>
        </p:nvPicPr>
        <p:blipFill>
          <a:blip r:embed="rId2"/>
          <a:stretch>
            <a:fillRect/>
          </a:stretch>
        </p:blipFill>
        <p:spPr>
          <a:xfrm>
            <a:off x="395053" y="0"/>
            <a:ext cx="11401893" cy="6858000"/>
          </a:xfrm>
          <a:prstGeom prst="rect">
            <a:avLst/>
          </a:prstGeom>
        </p:spPr>
      </p:pic>
    </p:spTree>
    <p:extLst>
      <p:ext uri="{BB962C8B-B14F-4D97-AF65-F5344CB8AC3E}">
        <p14:creationId xmlns:p14="http://schemas.microsoft.com/office/powerpoint/2010/main" val="2465035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AC9DD-C600-4ABE-8B00-0254FF70827A}"/>
              </a:ext>
            </a:extLst>
          </p:cNvPr>
          <p:cNvPicPr>
            <a:picLocks noChangeAspect="1"/>
          </p:cNvPicPr>
          <p:nvPr/>
        </p:nvPicPr>
        <p:blipFill>
          <a:blip r:embed="rId2"/>
          <a:stretch>
            <a:fillRect/>
          </a:stretch>
        </p:blipFill>
        <p:spPr>
          <a:xfrm>
            <a:off x="557021" y="139434"/>
            <a:ext cx="11077958" cy="4862224"/>
          </a:xfrm>
          <a:prstGeom prst="rect">
            <a:avLst/>
          </a:prstGeom>
        </p:spPr>
      </p:pic>
      <p:pic>
        <p:nvPicPr>
          <p:cNvPr id="4" name="Picture 3">
            <a:extLst>
              <a:ext uri="{FF2B5EF4-FFF2-40B4-BE49-F238E27FC236}">
                <a16:creationId xmlns:a16="http://schemas.microsoft.com/office/drawing/2014/main" id="{6CCDAAB7-B963-4DA6-A0B5-E2C76A251D80}"/>
              </a:ext>
            </a:extLst>
          </p:cNvPr>
          <p:cNvPicPr>
            <a:picLocks noChangeAspect="1"/>
          </p:cNvPicPr>
          <p:nvPr/>
        </p:nvPicPr>
        <p:blipFill>
          <a:blip r:embed="rId3"/>
          <a:stretch>
            <a:fillRect/>
          </a:stretch>
        </p:blipFill>
        <p:spPr>
          <a:xfrm>
            <a:off x="1870572" y="2570546"/>
            <a:ext cx="9067800" cy="4162425"/>
          </a:xfrm>
          <a:prstGeom prst="rect">
            <a:avLst/>
          </a:prstGeom>
        </p:spPr>
      </p:pic>
    </p:spTree>
    <p:extLst>
      <p:ext uri="{BB962C8B-B14F-4D97-AF65-F5344CB8AC3E}">
        <p14:creationId xmlns:p14="http://schemas.microsoft.com/office/powerpoint/2010/main" val="3852567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3971BA-23EF-4460-90E8-19C036D6E8F2}"/>
              </a:ext>
            </a:extLst>
          </p:cNvPr>
          <p:cNvPicPr>
            <a:picLocks noChangeAspect="1"/>
          </p:cNvPicPr>
          <p:nvPr/>
        </p:nvPicPr>
        <p:blipFill>
          <a:blip r:embed="rId3"/>
          <a:stretch>
            <a:fillRect/>
          </a:stretch>
        </p:blipFill>
        <p:spPr>
          <a:xfrm>
            <a:off x="1057619" y="1127708"/>
            <a:ext cx="8993284" cy="4602584"/>
          </a:xfrm>
          <a:prstGeom prst="rect">
            <a:avLst/>
          </a:prstGeom>
        </p:spPr>
      </p:pic>
    </p:spTree>
    <p:extLst>
      <p:ext uri="{BB962C8B-B14F-4D97-AF65-F5344CB8AC3E}">
        <p14:creationId xmlns:p14="http://schemas.microsoft.com/office/powerpoint/2010/main" val="3995947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0F25B2-1EAF-4211-B4F0-9430A45A2E7C}"/>
              </a:ext>
            </a:extLst>
          </p:cNvPr>
          <p:cNvPicPr>
            <a:picLocks noChangeAspect="1"/>
          </p:cNvPicPr>
          <p:nvPr/>
        </p:nvPicPr>
        <p:blipFill>
          <a:blip r:embed="rId2"/>
          <a:stretch>
            <a:fillRect/>
          </a:stretch>
        </p:blipFill>
        <p:spPr>
          <a:xfrm>
            <a:off x="3385965" y="1074489"/>
            <a:ext cx="4362450" cy="4400550"/>
          </a:xfrm>
          <a:prstGeom prst="rect">
            <a:avLst/>
          </a:prstGeom>
        </p:spPr>
      </p:pic>
    </p:spTree>
    <p:extLst>
      <p:ext uri="{BB962C8B-B14F-4D97-AF65-F5344CB8AC3E}">
        <p14:creationId xmlns:p14="http://schemas.microsoft.com/office/powerpoint/2010/main" val="211356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BE7CA7-8FA6-4A2A-8307-2355F06A7D34}"/>
              </a:ext>
            </a:extLst>
          </p:cNvPr>
          <p:cNvPicPr>
            <a:picLocks noChangeAspect="1"/>
          </p:cNvPicPr>
          <p:nvPr/>
        </p:nvPicPr>
        <p:blipFill>
          <a:blip r:embed="rId3"/>
          <a:stretch>
            <a:fillRect/>
          </a:stretch>
        </p:blipFill>
        <p:spPr>
          <a:xfrm>
            <a:off x="676034" y="1957086"/>
            <a:ext cx="10191750" cy="2133600"/>
          </a:xfrm>
          <a:prstGeom prst="rect">
            <a:avLst/>
          </a:prstGeom>
        </p:spPr>
      </p:pic>
    </p:spTree>
    <p:extLst>
      <p:ext uri="{BB962C8B-B14F-4D97-AF65-F5344CB8AC3E}">
        <p14:creationId xmlns:p14="http://schemas.microsoft.com/office/powerpoint/2010/main" val="19421905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829D94-5ACE-499D-91EE-B278EDB14D00}"/>
              </a:ext>
            </a:extLst>
          </p:cNvPr>
          <p:cNvPicPr>
            <a:picLocks noChangeAspect="1"/>
          </p:cNvPicPr>
          <p:nvPr/>
        </p:nvPicPr>
        <p:blipFill>
          <a:blip r:embed="rId3"/>
          <a:stretch>
            <a:fillRect/>
          </a:stretch>
        </p:blipFill>
        <p:spPr>
          <a:xfrm>
            <a:off x="2397423" y="0"/>
            <a:ext cx="7000545" cy="6858000"/>
          </a:xfrm>
          <a:prstGeom prst="rect">
            <a:avLst/>
          </a:prstGeom>
        </p:spPr>
      </p:pic>
    </p:spTree>
    <p:extLst>
      <p:ext uri="{BB962C8B-B14F-4D97-AF65-F5344CB8AC3E}">
        <p14:creationId xmlns:p14="http://schemas.microsoft.com/office/powerpoint/2010/main" val="26108264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EBE4C-2F12-47CD-9458-CD7A1724A005}"/>
              </a:ext>
            </a:extLst>
          </p:cNvPr>
          <p:cNvPicPr>
            <a:picLocks noChangeAspect="1"/>
          </p:cNvPicPr>
          <p:nvPr/>
        </p:nvPicPr>
        <p:blipFill>
          <a:blip r:embed="rId3"/>
          <a:stretch>
            <a:fillRect/>
          </a:stretch>
        </p:blipFill>
        <p:spPr>
          <a:xfrm>
            <a:off x="1481137" y="538162"/>
            <a:ext cx="9229725" cy="5781675"/>
          </a:xfrm>
          <a:prstGeom prst="rect">
            <a:avLst/>
          </a:prstGeom>
        </p:spPr>
      </p:pic>
    </p:spTree>
    <p:extLst>
      <p:ext uri="{BB962C8B-B14F-4D97-AF65-F5344CB8AC3E}">
        <p14:creationId xmlns:p14="http://schemas.microsoft.com/office/powerpoint/2010/main" val="6499725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41D80E-3493-4A7E-AFD1-FA896D78E16A}"/>
              </a:ext>
            </a:extLst>
          </p:cNvPr>
          <p:cNvPicPr>
            <a:picLocks noChangeAspect="1"/>
          </p:cNvPicPr>
          <p:nvPr/>
        </p:nvPicPr>
        <p:blipFill>
          <a:blip r:embed="rId3"/>
          <a:stretch>
            <a:fillRect/>
          </a:stretch>
        </p:blipFill>
        <p:spPr>
          <a:xfrm>
            <a:off x="28575" y="276225"/>
            <a:ext cx="12134850" cy="6305550"/>
          </a:xfrm>
          <a:prstGeom prst="rect">
            <a:avLst/>
          </a:prstGeom>
        </p:spPr>
      </p:pic>
    </p:spTree>
    <p:extLst>
      <p:ext uri="{BB962C8B-B14F-4D97-AF65-F5344CB8AC3E}">
        <p14:creationId xmlns:p14="http://schemas.microsoft.com/office/powerpoint/2010/main" val="42036573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A270DA-B02B-43AA-A7FC-BC765C01E60E}"/>
              </a:ext>
            </a:extLst>
          </p:cNvPr>
          <p:cNvPicPr>
            <a:picLocks noChangeAspect="1"/>
          </p:cNvPicPr>
          <p:nvPr/>
        </p:nvPicPr>
        <p:blipFill>
          <a:blip r:embed="rId3"/>
          <a:stretch>
            <a:fillRect/>
          </a:stretch>
        </p:blipFill>
        <p:spPr>
          <a:xfrm>
            <a:off x="2400300" y="1752600"/>
            <a:ext cx="7391400" cy="3352800"/>
          </a:xfrm>
          <a:prstGeom prst="rect">
            <a:avLst/>
          </a:prstGeom>
        </p:spPr>
      </p:pic>
    </p:spTree>
    <p:extLst>
      <p:ext uri="{BB962C8B-B14F-4D97-AF65-F5344CB8AC3E}">
        <p14:creationId xmlns:p14="http://schemas.microsoft.com/office/powerpoint/2010/main" val="446676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F53748-BAB9-48C2-B9A6-84F3148084B9}"/>
              </a:ext>
            </a:extLst>
          </p:cNvPr>
          <p:cNvPicPr>
            <a:picLocks noChangeAspect="1"/>
          </p:cNvPicPr>
          <p:nvPr/>
        </p:nvPicPr>
        <p:blipFill>
          <a:blip r:embed="rId3"/>
          <a:stretch>
            <a:fillRect/>
          </a:stretch>
        </p:blipFill>
        <p:spPr>
          <a:xfrm>
            <a:off x="-99152" y="4914777"/>
            <a:ext cx="12192000" cy="1853834"/>
          </a:xfrm>
          <a:prstGeom prst="rect">
            <a:avLst/>
          </a:prstGeom>
        </p:spPr>
      </p:pic>
      <p:pic>
        <p:nvPicPr>
          <p:cNvPr id="3" name="Picture 2">
            <a:extLst>
              <a:ext uri="{FF2B5EF4-FFF2-40B4-BE49-F238E27FC236}">
                <a16:creationId xmlns:a16="http://schemas.microsoft.com/office/drawing/2014/main" id="{3E5A3877-1E85-4712-9724-24A6154C42DA}"/>
              </a:ext>
            </a:extLst>
          </p:cNvPr>
          <p:cNvPicPr>
            <a:picLocks noChangeAspect="1"/>
          </p:cNvPicPr>
          <p:nvPr/>
        </p:nvPicPr>
        <p:blipFill>
          <a:blip r:embed="rId4"/>
          <a:stretch>
            <a:fillRect/>
          </a:stretch>
        </p:blipFill>
        <p:spPr>
          <a:xfrm>
            <a:off x="4689224" y="2861"/>
            <a:ext cx="4531894" cy="5469528"/>
          </a:xfrm>
          <a:prstGeom prst="rect">
            <a:avLst/>
          </a:prstGeom>
        </p:spPr>
      </p:pic>
    </p:spTree>
    <p:extLst>
      <p:ext uri="{BB962C8B-B14F-4D97-AF65-F5344CB8AC3E}">
        <p14:creationId xmlns:p14="http://schemas.microsoft.com/office/powerpoint/2010/main" val="1679276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1D032-3D25-4BE9-98C4-6B97BDED5DC5}"/>
              </a:ext>
            </a:extLst>
          </p:cNvPr>
          <p:cNvPicPr>
            <a:picLocks noChangeAspect="1"/>
          </p:cNvPicPr>
          <p:nvPr/>
        </p:nvPicPr>
        <p:blipFill>
          <a:blip r:embed="rId3"/>
          <a:stretch>
            <a:fillRect/>
          </a:stretch>
        </p:blipFill>
        <p:spPr>
          <a:xfrm>
            <a:off x="1414462" y="1500187"/>
            <a:ext cx="9363075" cy="3857625"/>
          </a:xfrm>
          <a:prstGeom prst="rect">
            <a:avLst/>
          </a:prstGeom>
        </p:spPr>
      </p:pic>
    </p:spTree>
    <p:extLst>
      <p:ext uri="{BB962C8B-B14F-4D97-AF65-F5344CB8AC3E}">
        <p14:creationId xmlns:p14="http://schemas.microsoft.com/office/powerpoint/2010/main" val="22416453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57A0AC-EAAF-408D-ACD7-FB7072B513A7}"/>
              </a:ext>
            </a:extLst>
          </p:cNvPr>
          <p:cNvPicPr>
            <a:picLocks noChangeAspect="1"/>
          </p:cNvPicPr>
          <p:nvPr/>
        </p:nvPicPr>
        <p:blipFill>
          <a:blip r:embed="rId3"/>
          <a:stretch>
            <a:fillRect/>
          </a:stretch>
        </p:blipFill>
        <p:spPr>
          <a:xfrm>
            <a:off x="2538412" y="1219200"/>
            <a:ext cx="7115175" cy="4419600"/>
          </a:xfrm>
          <a:prstGeom prst="rect">
            <a:avLst/>
          </a:prstGeom>
        </p:spPr>
      </p:pic>
    </p:spTree>
    <p:extLst>
      <p:ext uri="{BB962C8B-B14F-4D97-AF65-F5344CB8AC3E}">
        <p14:creationId xmlns:p14="http://schemas.microsoft.com/office/powerpoint/2010/main" val="23748320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69064D-37CB-48A1-A4EE-EF7C0370D893}"/>
              </a:ext>
            </a:extLst>
          </p:cNvPr>
          <p:cNvPicPr>
            <a:picLocks noChangeAspect="1"/>
          </p:cNvPicPr>
          <p:nvPr/>
        </p:nvPicPr>
        <p:blipFill rotWithShape="1">
          <a:blip r:embed="rId3"/>
          <a:srcRect l="65512" r="26988" b="40879"/>
          <a:stretch/>
        </p:blipFill>
        <p:spPr>
          <a:xfrm>
            <a:off x="132201" y="99032"/>
            <a:ext cx="2197755" cy="3389593"/>
          </a:xfrm>
          <a:prstGeom prst="rect">
            <a:avLst/>
          </a:prstGeom>
        </p:spPr>
      </p:pic>
      <p:pic>
        <p:nvPicPr>
          <p:cNvPr id="3" name="Picture 2">
            <a:extLst>
              <a:ext uri="{FF2B5EF4-FFF2-40B4-BE49-F238E27FC236}">
                <a16:creationId xmlns:a16="http://schemas.microsoft.com/office/drawing/2014/main" id="{B2A6311A-0C99-4BBE-A0AA-A8E088D2344D}"/>
              </a:ext>
            </a:extLst>
          </p:cNvPr>
          <p:cNvPicPr>
            <a:picLocks noChangeAspect="1"/>
          </p:cNvPicPr>
          <p:nvPr/>
        </p:nvPicPr>
        <p:blipFill>
          <a:blip r:embed="rId4"/>
          <a:stretch>
            <a:fillRect/>
          </a:stretch>
        </p:blipFill>
        <p:spPr>
          <a:xfrm>
            <a:off x="2423215" y="183097"/>
            <a:ext cx="2978723" cy="3055861"/>
          </a:xfrm>
          <a:prstGeom prst="rect">
            <a:avLst/>
          </a:prstGeom>
        </p:spPr>
      </p:pic>
      <p:pic>
        <p:nvPicPr>
          <p:cNvPr id="4" name="Picture 3">
            <a:extLst>
              <a:ext uri="{FF2B5EF4-FFF2-40B4-BE49-F238E27FC236}">
                <a16:creationId xmlns:a16="http://schemas.microsoft.com/office/drawing/2014/main" id="{F3DD9C9E-CD21-4B05-86C0-D17715D61BA0}"/>
              </a:ext>
            </a:extLst>
          </p:cNvPr>
          <p:cNvPicPr>
            <a:picLocks noChangeAspect="1"/>
          </p:cNvPicPr>
          <p:nvPr/>
        </p:nvPicPr>
        <p:blipFill>
          <a:blip r:embed="rId5"/>
          <a:stretch>
            <a:fillRect/>
          </a:stretch>
        </p:blipFill>
        <p:spPr>
          <a:xfrm>
            <a:off x="5610146" y="183097"/>
            <a:ext cx="3414000" cy="3121727"/>
          </a:xfrm>
          <a:prstGeom prst="rect">
            <a:avLst/>
          </a:prstGeom>
        </p:spPr>
      </p:pic>
      <p:pic>
        <p:nvPicPr>
          <p:cNvPr id="5" name="Picture 4">
            <a:extLst>
              <a:ext uri="{FF2B5EF4-FFF2-40B4-BE49-F238E27FC236}">
                <a16:creationId xmlns:a16="http://schemas.microsoft.com/office/drawing/2014/main" id="{761825FF-B54E-4DF1-8F4F-D81FAE122DED}"/>
              </a:ext>
            </a:extLst>
          </p:cNvPr>
          <p:cNvPicPr>
            <a:picLocks noChangeAspect="1"/>
          </p:cNvPicPr>
          <p:nvPr/>
        </p:nvPicPr>
        <p:blipFill>
          <a:blip r:embed="rId6"/>
          <a:stretch>
            <a:fillRect/>
          </a:stretch>
        </p:blipFill>
        <p:spPr>
          <a:xfrm>
            <a:off x="533321" y="3488625"/>
            <a:ext cx="5076825" cy="3248025"/>
          </a:xfrm>
          <a:prstGeom prst="rect">
            <a:avLst/>
          </a:prstGeom>
        </p:spPr>
      </p:pic>
      <p:pic>
        <p:nvPicPr>
          <p:cNvPr id="6" name="Picture 5">
            <a:extLst>
              <a:ext uri="{FF2B5EF4-FFF2-40B4-BE49-F238E27FC236}">
                <a16:creationId xmlns:a16="http://schemas.microsoft.com/office/drawing/2014/main" id="{7C06D450-4D30-41A9-805A-209AAE845AE0}"/>
              </a:ext>
            </a:extLst>
          </p:cNvPr>
          <p:cNvPicPr>
            <a:picLocks noChangeAspect="1"/>
          </p:cNvPicPr>
          <p:nvPr/>
        </p:nvPicPr>
        <p:blipFill>
          <a:blip r:embed="rId7"/>
          <a:stretch>
            <a:fillRect/>
          </a:stretch>
        </p:blipFill>
        <p:spPr>
          <a:xfrm>
            <a:off x="7317146" y="3429000"/>
            <a:ext cx="3170912" cy="3801591"/>
          </a:xfrm>
          <a:prstGeom prst="rect">
            <a:avLst/>
          </a:prstGeom>
        </p:spPr>
      </p:pic>
    </p:spTree>
    <p:extLst>
      <p:ext uri="{BB962C8B-B14F-4D97-AF65-F5344CB8AC3E}">
        <p14:creationId xmlns:p14="http://schemas.microsoft.com/office/powerpoint/2010/main" val="4248730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77D1F0-4345-4028-B8F9-E001CFEB825B}"/>
              </a:ext>
            </a:extLst>
          </p:cNvPr>
          <p:cNvPicPr>
            <a:picLocks noChangeAspect="1"/>
          </p:cNvPicPr>
          <p:nvPr/>
        </p:nvPicPr>
        <p:blipFill>
          <a:blip r:embed="rId3"/>
          <a:stretch>
            <a:fillRect/>
          </a:stretch>
        </p:blipFill>
        <p:spPr>
          <a:xfrm>
            <a:off x="-99152" y="3038896"/>
            <a:ext cx="12192000" cy="2034371"/>
          </a:xfrm>
          <a:prstGeom prst="rect">
            <a:avLst/>
          </a:prstGeom>
        </p:spPr>
      </p:pic>
      <p:pic>
        <p:nvPicPr>
          <p:cNvPr id="3" name="Picture 2">
            <a:extLst>
              <a:ext uri="{FF2B5EF4-FFF2-40B4-BE49-F238E27FC236}">
                <a16:creationId xmlns:a16="http://schemas.microsoft.com/office/drawing/2014/main" id="{7BA1A1FA-938B-4DC2-9BF0-E982088D4D6B}"/>
              </a:ext>
            </a:extLst>
          </p:cNvPr>
          <p:cNvPicPr>
            <a:picLocks noChangeAspect="1"/>
          </p:cNvPicPr>
          <p:nvPr/>
        </p:nvPicPr>
        <p:blipFill>
          <a:blip r:embed="rId4"/>
          <a:stretch>
            <a:fillRect/>
          </a:stretch>
        </p:blipFill>
        <p:spPr>
          <a:xfrm>
            <a:off x="912665" y="341945"/>
            <a:ext cx="8191500" cy="2124075"/>
          </a:xfrm>
          <a:prstGeom prst="rect">
            <a:avLst/>
          </a:prstGeom>
        </p:spPr>
      </p:pic>
      <p:pic>
        <p:nvPicPr>
          <p:cNvPr id="5" name="Picture 4">
            <a:extLst>
              <a:ext uri="{FF2B5EF4-FFF2-40B4-BE49-F238E27FC236}">
                <a16:creationId xmlns:a16="http://schemas.microsoft.com/office/drawing/2014/main" id="{CA62CF9B-517E-4392-91D7-0BDD85C27908}"/>
              </a:ext>
            </a:extLst>
          </p:cNvPr>
          <p:cNvPicPr>
            <a:picLocks noChangeAspect="1"/>
          </p:cNvPicPr>
          <p:nvPr/>
        </p:nvPicPr>
        <p:blipFill>
          <a:blip r:embed="rId5"/>
          <a:stretch>
            <a:fillRect/>
          </a:stretch>
        </p:blipFill>
        <p:spPr>
          <a:xfrm>
            <a:off x="2570015" y="5411289"/>
            <a:ext cx="6534150" cy="904875"/>
          </a:xfrm>
          <a:prstGeom prst="rect">
            <a:avLst/>
          </a:prstGeom>
        </p:spPr>
      </p:pic>
    </p:spTree>
    <p:extLst>
      <p:ext uri="{BB962C8B-B14F-4D97-AF65-F5344CB8AC3E}">
        <p14:creationId xmlns:p14="http://schemas.microsoft.com/office/powerpoint/2010/main" val="3138545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9580D0-A68D-4893-B5B2-F057E1A54AF4}"/>
              </a:ext>
            </a:extLst>
          </p:cNvPr>
          <p:cNvPicPr>
            <a:picLocks noChangeAspect="1"/>
          </p:cNvPicPr>
          <p:nvPr/>
        </p:nvPicPr>
        <p:blipFill>
          <a:blip r:embed="rId3"/>
          <a:stretch>
            <a:fillRect/>
          </a:stretch>
        </p:blipFill>
        <p:spPr>
          <a:xfrm>
            <a:off x="1493632" y="310057"/>
            <a:ext cx="10698368" cy="5857875"/>
          </a:xfrm>
          <a:prstGeom prst="rect">
            <a:avLst/>
          </a:prstGeom>
        </p:spPr>
      </p:pic>
    </p:spTree>
    <p:extLst>
      <p:ext uri="{BB962C8B-B14F-4D97-AF65-F5344CB8AC3E}">
        <p14:creationId xmlns:p14="http://schemas.microsoft.com/office/powerpoint/2010/main" val="2412203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D039BF-B023-41C0-8AB7-BFE6A52FD401}"/>
              </a:ext>
            </a:extLst>
          </p:cNvPr>
          <p:cNvPicPr>
            <a:picLocks noChangeAspect="1"/>
          </p:cNvPicPr>
          <p:nvPr/>
        </p:nvPicPr>
        <p:blipFill>
          <a:blip r:embed="rId3"/>
          <a:stretch>
            <a:fillRect/>
          </a:stretch>
        </p:blipFill>
        <p:spPr>
          <a:xfrm>
            <a:off x="0" y="1669955"/>
            <a:ext cx="12192000" cy="3518090"/>
          </a:xfrm>
          <a:prstGeom prst="rect">
            <a:avLst/>
          </a:prstGeom>
        </p:spPr>
      </p:pic>
    </p:spTree>
    <p:extLst>
      <p:ext uri="{BB962C8B-B14F-4D97-AF65-F5344CB8AC3E}">
        <p14:creationId xmlns:p14="http://schemas.microsoft.com/office/powerpoint/2010/main" val="3862927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EAF04-1B88-4A4B-AC3B-72BFEBC2C17D}"/>
              </a:ext>
            </a:extLst>
          </p:cNvPr>
          <p:cNvPicPr>
            <a:picLocks noChangeAspect="1"/>
          </p:cNvPicPr>
          <p:nvPr/>
        </p:nvPicPr>
        <p:blipFill>
          <a:blip r:embed="rId2"/>
          <a:stretch>
            <a:fillRect/>
          </a:stretch>
        </p:blipFill>
        <p:spPr>
          <a:xfrm>
            <a:off x="1078763" y="0"/>
            <a:ext cx="6729413" cy="6858000"/>
          </a:xfrm>
          <a:prstGeom prst="rect">
            <a:avLst/>
          </a:prstGeom>
        </p:spPr>
      </p:pic>
    </p:spTree>
    <p:extLst>
      <p:ext uri="{BB962C8B-B14F-4D97-AF65-F5344CB8AC3E}">
        <p14:creationId xmlns:p14="http://schemas.microsoft.com/office/powerpoint/2010/main" val="3933792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BF9E4-AD95-421E-B19A-3B245E4BD299}"/>
              </a:ext>
            </a:extLst>
          </p:cNvPr>
          <p:cNvPicPr>
            <a:picLocks noChangeAspect="1"/>
          </p:cNvPicPr>
          <p:nvPr/>
        </p:nvPicPr>
        <p:blipFill>
          <a:blip r:embed="rId2"/>
          <a:stretch>
            <a:fillRect/>
          </a:stretch>
        </p:blipFill>
        <p:spPr>
          <a:xfrm>
            <a:off x="1576387" y="1062037"/>
            <a:ext cx="9039225" cy="4733925"/>
          </a:xfrm>
          <a:prstGeom prst="rect">
            <a:avLst/>
          </a:prstGeom>
        </p:spPr>
      </p:pic>
    </p:spTree>
    <p:extLst>
      <p:ext uri="{BB962C8B-B14F-4D97-AF65-F5344CB8AC3E}">
        <p14:creationId xmlns:p14="http://schemas.microsoft.com/office/powerpoint/2010/main" val="12269769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19D49-759E-47A6-8C61-866A1FA0B9B5}"/>
              </a:ext>
            </a:extLst>
          </p:cNvPr>
          <p:cNvPicPr>
            <a:picLocks noChangeAspect="1"/>
          </p:cNvPicPr>
          <p:nvPr/>
        </p:nvPicPr>
        <p:blipFill>
          <a:blip r:embed="rId3"/>
          <a:stretch>
            <a:fillRect/>
          </a:stretch>
        </p:blipFill>
        <p:spPr>
          <a:xfrm>
            <a:off x="495300" y="414337"/>
            <a:ext cx="11201400" cy="6029325"/>
          </a:xfrm>
          <a:prstGeom prst="rect">
            <a:avLst/>
          </a:prstGeom>
        </p:spPr>
      </p:pic>
    </p:spTree>
    <p:extLst>
      <p:ext uri="{BB962C8B-B14F-4D97-AF65-F5344CB8AC3E}">
        <p14:creationId xmlns:p14="http://schemas.microsoft.com/office/powerpoint/2010/main" val="40046672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4E492F-FC94-4D4C-95E2-A8D8A65D6CDD}"/>
              </a:ext>
            </a:extLst>
          </p:cNvPr>
          <p:cNvPicPr>
            <a:picLocks noChangeAspect="1"/>
          </p:cNvPicPr>
          <p:nvPr/>
        </p:nvPicPr>
        <p:blipFill>
          <a:blip r:embed="rId3"/>
          <a:stretch>
            <a:fillRect/>
          </a:stretch>
        </p:blipFill>
        <p:spPr>
          <a:xfrm>
            <a:off x="4462380" y="1454227"/>
            <a:ext cx="7258422" cy="5403773"/>
          </a:xfrm>
          <a:prstGeom prst="rect">
            <a:avLst/>
          </a:prstGeom>
        </p:spPr>
      </p:pic>
      <p:pic>
        <p:nvPicPr>
          <p:cNvPr id="3" name="Picture 2">
            <a:extLst>
              <a:ext uri="{FF2B5EF4-FFF2-40B4-BE49-F238E27FC236}">
                <a16:creationId xmlns:a16="http://schemas.microsoft.com/office/drawing/2014/main" id="{3DC4C750-3B5B-488B-8489-B81A64253677}"/>
              </a:ext>
            </a:extLst>
          </p:cNvPr>
          <p:cNvPicPr>
            <a:picLocks noChangeAspect="1"/>
          </p:cNvPicPr>
          <p:nvPr/>
        </p:nvPicPr>
        <p:blipFill>
          <a:blip r:embed="rId4"/>
          <a:stretch>
            <a:fillRect/>
          </a:stretch>
        </p:blipFill>
        <p:spPr>
          <a:xfrm>
            <a:off x="371187" y="350588"/>
            <a:ext cx="3815223" cy="3650849"/>
          </a:xfrm>
          <a:prstGeom prst="rect">
            <a:avLst/>
          </a:prstGeom>
        </p:spPr>
      </p:pic>
    </p:spTree>
    <p:extLst>
      <p:ext uri="{BB962C8B-B14F-4D97-AF65-F5344CB8AC3E}">
        <p14:creationId xmlns:p14="http://schemas.microsoft.com/office/powerpoint/2010/main" val="6241995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99475E-8925-4E8B-9636-14A65312823E}"/>
              </a:ext>
            </a:extLst>
          </p:cNvPr>
          <p:cNvPicPr>
            <a:picLocks noChangeAspect="1"/>
          </p:cNvPicPr>
          <p:nvPr/>
        </p:nvPicPr>
        <p:blipFill>
          <a:blip r:embed="rId2"/>
          <a:stretch>
            <a:fillRect/>
          </a:stretch>
        </p:blipFill>
        <p:spPr>
          <a:xfrm>
            <a:off x="0" y="1730010"/>
            <a:ext cx="12192000" cy="3397979"/>
          </a:xfrm>
          <a:prstGeom prst="rect">
            <a:avLst/>
          </a:prstGeom>
        </p:spPr>
      </p:pic>
    </p:spTree>
    <p:extLst>
      <p:ext uri="{BB962C8B-B14F-4D97-AF65-F5344CB8AC3E}">
        <p14:creationId xmlns:p14="http://schemas.microsoft.com/office/powerpoint/2010/main" val="114489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54DC4-8DDD-4825-ADD2-3B26A8ED7BF0}"/>
              </a:ext>
            </a:extLst>
          </p:cNvPr>
          <p:cNvPicPr>
            <a:picLocks noChangeAspect="1"/>
          </p:cNvPicPr>
          <p:nvPr/>
        </p:nvPicPr>
        <p:blipFill>
          <a:blip r:embed="rId2"/>
          <a:stretch>
            <a:fillRect/>
          </a:stretch>
        </p:blipFill>
        <p:spPr>
          <a:xfrm>
            <a:off x="0" y="79159"/>
            <a:ext cx="12192000" cy="6699682"/>
          </a:xfrm>
          <a:prstGeom prst="rect">
            <a:avLst/>
          </a:prstGeom>
        </p:spPr>
      </p:pic>
    </p:spTree>
    <p:extLst>
      <p:ext uri="{BB962C8B-B14F-4D97-AF65-F5344CB8AC3E}">
        <p14:creationId xmlns:p14="http://schemas.microsoft.com/office/powerpoint/2010/main" val="422612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5B9E45-C9ED-45F5-8235-CBBA5796CB3F}"/>
              </a:ext>
            </a:extLst>
          </p:cNvPr>
          <p:cNvPicPr>
            <a:picLocks noChangeAspect="1"/>
          </p:cNvPicPr>
          <p:nvPr/>
        </p:nvPicPr>
        <p:blipFill>
          <a:blip r:embed="rId2"/>
          <a:stretch>
            <a:fillRect/>
          </a:stretch>
        </p:blipFill>
        <p:spPr>
          <a:xfrm>
            <a:off x="0" y="1185950"/>
            <a:ext cx="12192000" cy="4486100"/>
          </a:xfrm>
          <a:prstGeom prst="rect">
            <a:avLst/>
          </a:prstGeom>
        </p:spPr>
      </p:pic>
    </p:spTree>
    <p:extLst>
      <p:ext uri="{BB962C8B-B14F-4D97-AF65-F5344CB8AC3E}">
        <p14:creationId xmlns:p14="http://schemas.microsoft.com/office/powerpoint/2010/main" val="12787598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ADD0FE-E422-49CC-9A3C-EB40D8323A52}"/>
              </a:ext>
            </a:extLst>
          </p:cNvPr>
          <p:cNvPicPr>
            <a:picLocks noChangeAspect="1"/>
          </p:cNvPicPr>
          <p:nvPr/>
        </p:nvPicPr>
        <p:blipFill>
          <a:blip r:embed="rId3"/>
          <a:stretch>
            <a:fillRect/>
          </a:stretch>
        </p:blipFill>
        <p:spPr>
          <a:xfrm>
            <a:off x="0" y="1175681"/>
            <a:ext cx="12192000" cy="4506637"/>
          </a:xfrm>
          <a:prstGeom prst="rect">
            <a:avLst/>
          </a:prstGeom>
        </p:spPr>
      </p:pic>
      <p:sp>
        <p:nvSpPr>
          <p:cNvPr id="3" name="Rectangle 2">
            <a:extLst>
              <a:ext uri="{FF2B5EF4-FFF2-40B4-BE49-F238E27FC236}">
                <a16:creationId xmlns:a16="http://schemas.microsoft.com/office/drawing/2014/main" id="{F2E251D4-44FC-421D-B2B2-1BF4AAAEFA95}"/>
              </a:ext>
            </a:extLst>
          </p:cNvPr>
          <p:cNvSpPr/>
          <p:nvPr/>
        </p:nvSpPr>
        <p:spPr>
          <a:xfrm>
            <a:off x="1382751" y="184215"/>
            <a:ext cx="8151541"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NUMBER OF core specifies the number of task which can be run in parallel.</a:t>
            </a:r>
          </a:p>
        </p:txBody>
      </p:sp>
      <p:cxnSp>
        <p:nvCxnSpPr>
          <p:cNvPr id="5" name="Straight Arrow Connector 4">
            <a:extLst>
              <a:ext uri="{FF2B5EF4-FFF2-40B4-BE49-F238E27FC236}">
                <a16:creationId xmlns:a16="http://schemas.microsoft.com/office/drawing/2014/main" id="{CA650843-E84E-4073-974D-2F8A031FE774}"/>
              </a:ext>
            </a:extLst>
          </p:cNvPr>
          <p:cNvCxnSpPr>
            <a:cxnSpLocks/>
          </p:cNvCxnSpPr>
          <p:nvPr/>
        </p:nvCxnSpPr>
        <p:spPr>
          <a:xfrm flipH="1">
            <a:off x="4293220" y="553547"/>
            <a:ext cx="1516566" cy="21115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5427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1CB1B2-9104-4FFF-892C-EBD9DC78E09B}"/>
              </a:ext>
            </a:extLst>
          </p:cNvPr>
          <p:cNvPicPr>
            <a:picLocks noChangeAspect="1"/>
          </p:cNvPicPr>
          <p:nvPr/>
        </p:nvPicPr>
        <p:blipFill>
          <a:blip r:embed="rId3"/>
          <a:stretch>
            <a:fillRect/>
          </a:stretch>
        </p:blipFill>
        <p:spPr>
          <a:xfrm>
            <a:off x="0" y="170539"/>
            <a:ext cx="12192000" cy="1361027"/>
          </a:xfrm>
          <a:prstGeom prst="rect">
            <a:avLst/>
          </a:prstGeom>
        </p:spPr>
      </p:pic>
      <p:pic>
        <p:nvPicPr>
          <p:cNvPr id="3" name="Picture 2">
            <a:extLst>
              <a:ext uri="{FF2B5EF4-FFF2-40B4-BE49-F238E27FC236}">
                <a16:creationId xmlns:a16="http://schemas.microsoft.com/office/drawing/2014/main" id="{26403228-7943-49AC-AFFF-F11074AFB327}"/>
              </a:ext>
            </a:extLst>
          </p:cNvPr>
          <p:cNvPicPr>
            <a:picLocks noChangeAspect="1"/>
          </p:cNvPicPr>
          <p:nvPr/>
        </p:nvPicPr>
        <p:blipFill>
          <a:blip r:embed="rId4"/>
          <a:stretch>
            <a:fillRect/>
          </a:stretch>
        </p:blipFill>
        <p:spPr>
          <a:xfrm>
            <a:off x="0" y="1531566"/>
            <a:ext cx="12192000" cy="4876800"/>
          </a:xfrm>
          <a:prstGeom prst="rect">
            <a:avLst/>
          </a:prstGeom>
        </p:spPr>
      </p:pic>
    </p:spTree>
    <p:extLst>
      <p:ext uri="{BB962C8B-B14F-4D97-AF65-F5344CB8AC3E}">
        <p14:creationId xmlns:p14="http://schemas.microsoft.com/office/powerpoint/2010/main" val="11013107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2331-FD84-4DFA-8245-E527BBEC583C}"/>
              </a:ext>
            </a:extLst>
          </p:cNvPr>
          <p:cNvPicPr>
            <a:picLocks noChangeAspect="1"/>
          </p:cNvPicPr>
          <p:nvPr/>
        </p:nvPicPr>
        <p:blipFill>
          <a:blip r:embed="rId2"/>
          <a:stretch>
            <a:fillRect/>
          </a:stretch>
        </p:blipFill>
        <p:spPr>
          <a:xfrm>
            <a:off x="963677" y="1215612"/>
            <a:ext cx="10464282" cy="4426775"/>
          </a:xfrm>
          <a:prstGeom prst="rect">
            <a:avLst/>
          </a:prstGeom>
        </p:spPr>
      </p:pic>
    </p:spTree>
    <p:extLst>
      <p:ext uri="{BB962C8B-B14F-4D97-AF65-F5344CB8AC3E}">
        <p14:creationId xmlns:p14="http://schemas.microsoft.com/office/powerpoint/2010/main" val="3996636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6791</TotalTime>
  <Words>5108</Words>
  <Application>Microsoft Office PowerPoint</Application>
  <PresentationFormat>Widescreen</PresentationFormat>
  <Paragraphs>599</Paragraphs>
  <Slides>103</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103</vt:i4>
      </vt:variant>
    </vt:vector>
  </HeadingPairs>
  <TitlesOfParts>
    <vt:vector size="10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Parallelized Collection</vt:lpstr>
      <vt:lpstr>PowerPoint Presentation</vt:lpstr>
      <vt:lpstr>PowerPoint Presentation</vt:lpstr>
      <vt:lpstr>PowerPoint Presentation</vt:lpstr>
      <vt:lpstr>PowerPoint Presentation</vt:lpstr>
      <vt:lpstr>Load Files</vt:lpstr>
      <vt:lpstr>PowerPoint Presentation</vt:lpstr>
      <vt:lpstr>Whole Text Files</vt:lpstr>
      <vt:lpstr>PowerPoint Presentation</vt:lpstr>
      <vt:lpstr>Loading other file types</vt:lpstr>
      <vt:lpstr>PairRDD Transformations</vt:lpstr>
      <vt:lpstr>RDD Transformations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RDD Actions</vt:lpstr>
      <vt:lpstr>PairRDD Actions</vt:lpstr>
      <vt:lpstr>Lazy Evaluation</vt:lpstr>
      <vt:lpstr>PowerPoint Presentation</vt:lpstr>
      <vt:lpstr>PowerPoint Presentation</vt:lpstr>
      <vt:lpstr>PowerPoint Presentation</vt:lpstr>
      <vt:lpstr>PowerPoint Presentation</vt:lpstr>
      <vt:lpstr>PowerPoint Presentation</vt:lpstr>
      <vt:lpstr>PowerPoint Presentation</vt:lpstr>
      <vt:lpstr>PairRDD Transformations</vt:lpstr>
      <vt:lpstr>PowerPoint Presentation</vt:lpstr>
      <vt:lpstr>PowerPoint Presentation</vt:lpstr>
      <vt:lpstr>PowerPoint Presentation</vt:lpstr>
      <vt:lpstr>PowerPoint Presentation</vt:lpstr>
      <vt:lpstr>PowerPoint Presentation</vt:lpstr>
      <vt:lpstr>Spark Submit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pedram h</dc:creator>
  <cp:lastModifiedBy>Aadarsha Chapagain</cp:lastModifiedBy>
  <cp:revision>194</cp:revision>
  <dcterms:created xsi:type="dcterms:W3CDTF">2019-03-25T00:57:59Z</dcterms:created>
  <dcterms:modified xsi:type="dcterms:W3CDTF">2021-11-22T21:57:10Z</dcterms:modified>
</cp:coreProperties>
</file>